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6" r:id="rId2"/>
    <p:sldId id="692" r:id="rId3"/>
    <p:sldId id="573" r:id="rId4"/>
    <p:sldId id="405" r:id="rId5"/>
    <p:sldId id="574" r:id="rId6"/>
    <p:sldId id="303" r:id="rId7"/>
    <p:sldId id="332" r:id="rId8"/>
    <p:sldId id="331" r:id="rId9"/>
    <p:sldId id="333" r:id="rId10"/>
    <p:sldId id="335" r:id="rId11"/>
    <p:sldId id="575" r:id="rId12"/>
    <p:sldId id="258" r:id="rId13"/>
    <p:sldId id="407" r:id="rId14"/>
    <p:sldId id="292" r:id="rId15"/>
    <p:sldId id="384" r:id="rId16"/>
    <p:sldId id="289" r:id="rId17"/>
    <p:sldId id="298" r:id="rId18"/>
    <p:sldId id="395" r:id="rId19"/>
    <p:sldId id="266" r:id="rId20"/>
    <p:sldId id="385" r:id="rId21"/>
    <p:sldId id="386" r:id="rId22"/>
    <p:sldId id="285" r:id="rId23"/>
    <p:sldId id="694" r:id="rId24"/>
    <p:sldId id="695" r:id="rId25"/>
    <p:sldId id="283" r:id="rId26"/>
    <p:sldId id="279" r:id="rId27"/>
    <p:sldId id="520" r:id="rId28"/>
    <p:sldId id="396" r:id="rId29"/>
    <p:sldId id="488" r:id="rId30"/>
    <p:sldId id="272" r:id="rId31"/>
    <p:sldId id="565" r:id="rId32"/>
    <p:sldId id="397" r:id="rId33"/>
    <p:sldId id="273" r:id="rId34"/>
    <p:sldId id="567" r:id="rId35"/>
    <p:sldId id="398" r:id="rId36"/>
    <p:sldId id="274" r:id="rId37"/>
    <p:sldId id="569" r:id="rId38"/>
    <p:sldId id="399" r:id="rId39"/>
    <p:sldId id="275" r:id="rId40"/>
    <p:sldId id="570" r:id="rId41"/>
    <p:sldId id="400" r:id="rId42"/>
    <p:sldId id="276" r:id="rId43"/>
    <p:sldId id="571" r:id="rId44"/>
    <p:sldId id="572" r:id="rId45"/>
    <p:sldId id="311" r:id="rId46"/>
    <p:sldId id="312" r:id="rId47"/>
    <p:sldId id="313" r:id="rId48"/>
    <p:sldId id="314" r:id="rId49"/>
    <p:sldId id="315" r:id="rId50"/>
    <p:sldId id="576" r:id="rId51"/>
    <p:sldId id="663" r:id="rId52"/>
    <p:sldId id="696" r:id="rId53"/>
    <p:sldId id="666" r:id="rId54"/>
    <p:sldId id="257" r:id="rId55"/>
    <p:sldId id="669" r:id="rId56"/>
    <p:sldId id="661" r:id="rId57"/>
    <p:sldId id="670" r:id="rId58"/>
    <p:sldId id="662" r:id="rId59"/>
    <p:sldId id="660" r:id="rId60"/>
    <p:sldId id="659" r:id="rId61"/>
    <p:sldId id="622" r:id="rId62"/>
    <p:sldId id="267" r:id="rId63"/>
    <p:sldId id="667" r:id="rId64"/>
    <p:sldId id="264" r:id="rId65"/>
    <p:sldId id="263" r:id="rId66"/>
    <p:sldId id="671" r:id="rId67"/>
    <p:sldId id="684" r:id="rId68"/>
    <p:sldId id="697" r:id="rId69"/>
    <p:sldId id="698" r:id="rId70"/>
    <p:sldId id="699" r:id="rId71"/>
    <p:sldId id="685" r:id="rId72"/>
    <p:sldId id="689" r:id="rId73"/>
    <p:sldId id="700" r:id="rId74"/>
    <p:sldId id="690" r:id="rId75"/>
    <p:sldId id="693" r:id="rId76"/>
    <p:sldId id="317" r:id="rId77"/>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D034"/>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9361F-D13C-4612-B179-B9AE4B75D5FB}" v="23" dt="2022-02-24T16:52:37.81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8" autoAdjust="0"/>
    <p:restoredTop sz="94681"/>
  </p:normalViewPr>
  <p:slideViewPr>
    <p:cSldViewPr snapToGrid="0" snapToObjects="1">
      <p:cViewPr varScale="1">
        <p:scale>
          <a:sx n="70" d="100"/>
          <a:sy n="70" d="100"/>
        </p:scale>
        <p:origin x="672" y="60"/>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Llano Restrepo" userId="005fbb3b-1320-44c9-ab91-9414c9484ef6" providerId="ADAL" clId="{6F79361F-D13C-4612-B179-B9AE4B75D5FB}"/>
    <pc:docChg chg="undo custSel addSld delSld modSld sldOrd">
      <pc:chgData name="Adriana Llano Restrepo" userId="005fbb3b-1320-44c9-ab91-9414c9484ef6" providerId="ADAL" clId="{6F79361F-D13C-4612-B179-B9AE4B75D5FB}" dt="2022-03-02T15:14:24.661" v="842" actId="113"/>
      <pc:docMkLst>
        <pc:docMk/>
      </pc:docMkLst>
      <pc:sldChg chg="modSp mod">
        <pc:chgData name="Adriana Llano Restrepo" userId="005fbb3b-1320-44c9-ab91-9414c9484ef6" providerId="ADAL" clId="{6F79361F-D13C-4612-B179-B9AE4B75D5FB}" dt="2022-02-24T16:48:28.283" v="590" actId="2"/>
        <pc:sldMkLst>
          <pc:docMk/>
          <pc:sldMk cId="2496833642" sldId="273"/>
        </pc:sldMkLst>
        <pc:graphicFrameChg chg="modGraphic">
          <ac:chgData name="Adriana Llano Restrepo" userId="005fbb3b-1320-44c9-ab91-9414c9484ef6" providerId="ADAL" clId="{6F79361F-D13C-4612-B179-B9AE4B75D5FB}" dt="2022-02-24T16:48:28.283" v="590" actId="2"/>
          <ac:graphicFrameMkLst>
            <pc:docMk/>
            <pc:sldMk cId="2496833642" sldId="273"/>
            <ac:graphicFrameMk id="7" creationId="{00000000-0000-0000-0000-000000000000}"/>
          </ac:graphicFrameMkLst>
        </pc:graphicFrameChg>
      </pc:sldChg>
      <pc:sldChg chg="modSp mod">
        <pc:chgData name="Adriana Llano Restrepo" userId="005fbb3b-1320-44c9-ab91-9414c9484ef6" providerId="ADAL" clId="{6F79361F-D13C-4612-B179-B9AE4B75D5FB}" dt="2022-02-24T16:48:28.672" v="592" actId="2"/>
        <pc:sldMkLst>
          <pc:docMk/>
          <pc:sldMk cId="2642562528" sldId="311"/>
        </pc:sldMkLst>
        <pc:spChg chg="mod">
          <ac:chgData name="Adriana Llano Restrepo" userId="005fbb3b-1320-44c9-ab91-9414c9484ef6" providerId="ADAL" clId="{6F79361F-D13C-4612-B179-B9AE4B75D5FB}" dt="2022-02-24T16:48:28.672" v="592" actId="2"/>
          <ac:spMkLst>
            <pc:docMk/>
            <pc:sldMk cId="2642562528" sldId="311"/>
            <ac:spMk id="4" creationId="{C02189DE-58E4-4B9F-AB3D-5616915A84E3}"/>
          </ac:spMkLst>
        </pc:spChg>
      </pc:sldChg>
      <pc:sldChg chg="addSp delSp modSp mod ord modClrScheme delDesignElem chgLayout">
        <pc:chgData name="Adriana Llano Restrepo" userId="005fbb3b-1320-44c9-ab91-9414c9484ef6" providerId="ADAL" clId="{6F79361F-D13C-4612-B179-B9AE4B75D5FB}" dt="2022-02-24T16:20:10.084" v="141" actId="20577"/>
        <pc:sldMkLst>
          <pc:docMk/>
          <pc:sldMk cId="2386639410" sldId="663"/>
        </pc:sldMkLst>
        <pc:spChg chg="add del mod ord">
          <ac:chgData name="Adriana Llano Restrepo" userId="005fbb3b-1320-44c9-ab91-9414c9484ef6" providerId="ADAL" clId="{6F79361F-D13C-4612-B179-B9AE4B75D5FB}" dt="2022-02-24T16:17:53.274" v="60" actId="700"/>
          <ac:spMkLst>
            <pc:docMk/>
            <pc:sldMk cId="2386639410" sldId="663"/>
            <ac:spMk id="2" creationId="{B955E56E-B515-44E9-9669-848C5B37200E}"/>
          </ac:spMkLst>
        </pc:spChg>
        <pc:spChg chg="add del mod ord">
          <ac:chgData name="Adriana Llano Restrepo" userId="005fbb3b-1320-44c9-ab91-9414c9484ef6" providerId="ADAL" clId="{6F79361F-D13C-4612-B179-B9AE4B75D5FB}" dt="2022-02-24T16:17:53.274" v="60" actId="700"/>
          <ac:spMkLst>
            <pc:docMk/>
            <pc:sldMk cId="2386639410" sldId="663"/>
            <ac:spMk id="3" creationId="{00D20CB0-E791-469B-8C70-6ACD1E40F295}"/>
          </ac:spMkLst>
        </pc:spChg>
        <pc:spChg chg="add mod ord">
          <ac:chgData name="Adriana Llano Restrepo" userId="005fbb3b-1320-44c9-ab91-9414c9484ef6" providerId="ADAL" clId="{6F79361F-D13C-4612-B179-B9AE4B75D5FB}" dt="2022-02-24T16:20:10.084" v="141" actId="20577"/>
          <ac:spMkLst>
            <pc:docMk/>
            <pc:sldMk cId="2386639410" sldId="663"/>
            <ac:spMk id="4" creationId="{AC1A108A-CFA9-4038-8DE2-8AE2E9A0D20A}"/>
          </ac:spMkLst>
        </pc:spChg>
        <pc:spChg chg="add del mod ord">
          <ac:chgData name="Adriana Llano Restrepo" userId="005fbb3b-1320-44c9-ab91-9414c9484ef6" providerId="ADAL" clId="{6F79361F-D13C-4612-B179-B9AE4B75D5FB}" dt="2022-02-24T16:18:32.153" v="66" actId="478"/>
          <ac:spMkLst>
            <pc:docMk/>
            <pc:sldMk cId="2386639410" sldId="663"/>
            <ac:spMk id="5" creationId="{1A45EC06-6D41-48B3-85C5-C0ED6740424E}"/>
          </ac:spMkLst>
        </pc:spChg>
        <pc:spChg chg="mod ord">
          <ac:chgData name="Adriana Llano Restrepo" userId="005fbb3b-1320-44c9-ab91-9414c9484ef6" providerId="ADAL" clId="{6F79361F-D13C-4612-B179-B9AE4B75D5FB}" dt="2022-02-24T16:18:53.495" v="70"/>
          <ac:spMkLst>
            <pc:docMk/>
            <pc:sldMk cId="2386639410" sldId="663"/>
            <ac:spMk id="8" creationId="{C2C268FE-AD6D-4203-B519-D441708A6F53}"/>
          </ac:spMkLst>
        </pc:spChg>
        <pc:spChg chg="add del">
          <ac:chgData name="Adriana Llano Restrepo" userId="005fbb3b-1320-44c9-ab91-9414c9484ef6" providerId="ADAL" clId="{6F79361F-D13C-4612-B179-B9AE4B75D5FB}" dt="2022-02-24T16:18:14.311" v="64" actId="700"/>
          <ac:spMkLst>
            <pc:docMk/>
            <pc:sldMk cId="2386639410" sldId="663"/>
            <ac:spMk id="131" creationId="{6ECA6DCB-B7E1-40A9-9524-540C6DA40B1B}"/>
          </ac:spMkLst>
        </pc:spChg>
        <pc:spChg chg="add del">
          <ac:chgData name="Adriana Llano Restrepo" userId="005fbb3b-1320-44c9-ab91-9414c9484ef6" providerId="ADAL" clId="{6F79361F-D13C-4612-B179-B9AE4B75D5FB}" dt="2022-02-24T16:18:14.311" v="64" actId="700"/>
          <ac:spMkLst>
            <pc:docMk/>
            <pc:sldMk cId="2386639410" sldId="663"/>
            <ac:spMk id="137" creationId="{3873B707-463F-40B0-8227-E8CC6C67EB25}"/>
          </ac:spMkLst>
        </pc:spChg>
        <pc:spChg chg="add del">
          <ac:chgData name="Adriana Llano Restrepo" userId="005fbb3b-1320-44c9-ab91-9414c9484ef6" providerId="ADAL" clId="{6F79361F-D13C-4612-B179-B9AE4B75D5FB}" dt="2022-02-24T16:18:14.311" v="64" actId="700"/>
          <ac:spMkLst>
            <pc:docMk/>
            <pc:sldMk cId="2386639410" sldId="663"/>
            <ac:spMk id="139" creationId="{C13237C8-E62C-4F0D-A318-BD6FB6C2D138}"/>
          </ac:spMkLst>
        </pc:spChg>
        <pc:spChg chg="add del">
          <ac:chgData name="Adriana Llano Restrepo" userId="005fbb3b-1320-44c9-ab91-9414c9484ef6" providerId="ADAL" clId="{6F79361F-D13C-4612-B179-B9AE4B75D5FB}" dt="2022-02-24T16:18:14.311" v="64" actId="700"/>
          <ac:spMkLst>
            <pc:docMk/>
            <pc:sldMk cId="2386639410" sldId="663"/>
            <ac:spMk id="141" creationId="{19C9EAEA-39D0-4B0E-A0EB-51E7B26740B1}"/>
          </ac:spMkLst>
        </pc:spChg>
        <pc:spChg chg="add del">
          <ac:chgData name="Adriana Llano Restrepo" userId="005fbb3b-1320-44c9-ab91-9414c9484ef6" providerId="ADAL" clId="{6F79361F-D13C-4612-B179-B9AE4B75D5FB}" dt="2022-02-24T16:18:14.311" v="64" actId="700"/>
          <ac:spMkLst>
            <pc:docMk/>
            <pc:sldMk cId="2386639410" sldId="663"/>
            <ac:spMk id="143" creationId="{8CB5D2D7-DF65-4E86-BFBA-FFB9B5ACEB64}"/>
          </ac:spMkLst>
        </pc:spChg>
        <pc:grpChg chg="add del">
          <ac:chgData name="Adriana Llano Restrepo" userId="005fbb3b-1320-44c9-ab91-9414c9484ef6" providerId="ADAL" clId="{6F79361F-D13C-4612-B179-B9AE4B75D5FB}" dt="2022-02-24T16:18:14.311" v="64" actId="700"/>
          <ac:grpSpMkLst>
            <pc:docMk/>
            <pc:sldMk cId="2386639410" sldId="663"/>
            <ac:grpSpMk id="133" creationId="{1DE889C7-FAD6-4397-98E2-05D503484459}"/>
          </ac:grpSpMkLst>
        </pc:grpChg>
        <pc:picChg chg="add del">
          <ac:chgData name="Adriana Llano Restrepo" userId="005fbb3b-1320-44c9-ab91-9414c9484ef6" providerId="ADAL" clId="{6F79361F-D13C-4612-B179-B9AE4B75D5FB}" dt="2022-02-24T16:18:29.322" v="65" actId="478"/>
          <ac:picMkLst>
            <pc:docMk/>
            <pc:sldMk cId="2386639410" sldId="663"/>
            <ac:picMk id="125" creationId="{00000000-0000-0000-0000-000000000000}"/>
          </ac:picMkLst>
        </pc:picChg>
        <pc:picChg chg="del">
          <ac:chgData name="Adriana Llano Restrepo" userId="005fbb3b-1320-44c9-ab91-9414c9484ef6" providerId="ADAL" clId="{6F79361F-D13C-4612-B179-B9AE4B75D5FB}" dt="2022-02-24T16:19:15.194" v="81" actId="478"/>
          <ac:picMkLst>
            <pc:docMk/>
            <pc:sldMk cId="2386639410" sldId="663"/>
            <ac:picMk id="126" creationId="{00000000-0000-0000-0000-000000000000}"/>
          </ac:picMkLst>
        </pc:picChg>
      </pc:sldChg>
      <pc:sldChg chg="modSp del mod">
        <pc:chgData name="Adriana Llano Restrepo" userId="005fbb3b-1320-44c9-ab91-9414c9484ef6" providerId="ADAL" clId="{6F79361F-D13C-4612-B179-B9AE4B75D5FB}" dt="2022-02-24T16:16:24.623" v="23" actId="47"/>
        <pc:sldMkLst>
          <pc:docMk/>
          <pc:sldMk cId="521953100" sldId="665"/>
        </pc:sldMkLst>
        <pc:spChg chg="mod">
          <ac:chgData name="Adriana Llano Restrepo" userId="005fbb3b-1320-44c9-ab91-9414c9484ef6" providerId="ADAL" clId="{6F79361F-D13C-4612-B179-B9AE4B75D5FB}" dt="2022-02-24T16:12:49.662" v="1" actId="27636"/>
          <ac:spMkLst>
            <pc:docMk/>
            <pc:sldMk cId="521953100" sldId="665"/>
            <ac:spMk id="3" creationId="{F3A34E2E-782D-467A-B3B8-24825DB09DE4}"/>
          </ac:spMkLst>
        </pc:spChg>
      </pc:sldChg>
      <pc:sldChg chg="del">
        <pc:chgData name="Adriana Llano Restrepo" userId="005fbb3b-1320-44c9-ab91-9414c9484ef6" providerId="ADAL" clId="{6F79361F-D13C-4612-B179-B9AE4B75D5FB}" dt="2022-02-24T16:20:47.166" v="142" actId="47"/>
        <pc:sldMkLst>
          <pc:docMk/>
          <pc:sldMk cId="3357804703" sldId="668"/>
        </pc:sldMkLst>
      </pc:sldChg>
      <pc:sldChg chg="del">
        <pc:chgData name="Adriana Llano Restrepo" userId="005fbb3b-1320-44c9-ab91-9414c9484ef6" providerId="ADAL" clId="{6F79361F-D13C-4612-B179-B9AE4B75D5FB}" dt="2022-02-24T16:50:55.093" v="808" actId="47"/>
        <pc:sldMkLst>
          <pc:docMk/>
          <pc:sldMk cId="1915215812" sldId="678"/>
        </pc:sldMkLst>
      </pc:sldChg>
      <pc:sldChg chg="modSp del mod">
        <pc:chgData name="Adriana Llano Restrepo" userId="005fbb3b-1320-44c9-ab91-9414c9484ef6" providerId="ADAL" clId="{6F79361F-D13C-4612-B179-B9AE4B75D5FB}" dt="2022-02-24T16:54:27.703" v="837" actId="47"/>
        <pc:sldMkLst>
          <pc:docMk/>
          <pc:sldMk cId="1224417576" sldId="681"/>
        </pc:sldMkLst>
        <pc:spChg chg="mod">
          <ac:chgData name="Adriana Llano Restrepo" userId="005fbb3b-1320-44c9-ab91-9414c9484ef6" providerId="ADAL" clId="{6F79361F-D13C-4612-B179-B9AE4B75D5FB}" dt="2022-02-24T16:48:26.473" v="589" actId="2"/>
          <ac:spMkLst>
            <pc:docMk/>
            <pc:sldMk cId="1224417576" sldId="681"/>
            <ac:spMk id="4" creationId="{881EB40D-066F-49B6-ACD3-8EB4520EDA0B}"/>
          </ac:spMkLst>
        </pc:spChg>
      </pc:sldChg>
      <pc:sldChg chg="del">
        <pc:chgData name="Adriana Llano Restrepo" userId="005fbb3b-1320-44c9-ab91-9414c9484ef6" providerId="ADAL" clId="{6F79361F-D13C-4612-B179-B9AE4B75D5FB}" dt="2022-02-24T16:51:30.996" v="811" actId="47"/>
        <pc:sldMkLst>
          <pc:docMk/>
          <pc:sldMk cId="987480266" sldId="683"/>
        </pc:sldMkLst>
      </pc:sldChg>
      <pc:sldChg chg="addSp delSp modSp mod addAnim delAnim">
        <pc:chgData name="Adriana Llano Restrepo" userId="005fbb3b-1320-44c9-ab91-9414c9484ef6" providerId="ADAL" clId="{6F79361F-D13C-4612-B179-B9AE4B75D5FB}" dt="2022-02-24T16:31:30.306" v="154" actId="478"/>
        <pc:sldMkLst>
          <pc:docMk/>
          <pc:sldMk cId="3272120943" sldId="684"/>
        </pc:sldMkLst>
        <pc:picChg chg="add del">
          <ac:chgData name="Adriana Llano Restrepo" userId="005fbb3b-1320-44c9-ab91-9414c9484ef6" providerId="ADAL" clId="{6F79361F-D13C-4612-B179-B9AE4B75D5FB}" dt="2022-02-24T16:31:30.306" v="154" actId="478"/>
          <ac:picMkLst>
            <pc:docMk/>
            <pc:sldMk cId="3272120943" sldId="684"/>
            <ac:picMk id="2" creationId="{42E6B14D-8F53-47EF-AB2A-E939E75BFC2A}"/>
          </ac:picMkLst>
        </pc:picChg>
        <pc:picChg chg="add del mod">
          <ac:chgData name="Adriana Llano Restrepo" userId="005fbb3b-1320-44c9-ab91-9414c9484ef6" providerId="ADAL" clId="{6F79361F-D13C-4612-B179-B9AE4B75D5FB}" dt="2022-02-24T16:31:27.633" v="153"/>
          <ac:picMkLst>
            <pc:docMk/>
            <pc:sldMk cId="3272120943" sldId="684"/>
            <ac:picMk id="3074" creationId="{58C3D452-EE04-4A4A-8D81-C4F4CEA79564}"/>
          </ac:picMkLst>
        </pc:picChg>
      </pc:sldChg>
      <pc:sldChg chg="modSp del mod">
        <pc:chgData name="Adriana Llano Restrepo" userId="005fbb3b-1320-44c9-ab91-9414c9484ef6" providerId="ADAL" clId="{6F79361F-D13C-4612-B179-B9AE4B75D5FB}" dt="2022-02-24T16:53:22.831" v="827" actId="47"/>
        <pc:sldMkLst>
          <pc:docMk/>
          <pc:sldMk cId="338460401" sldId="686"/>
        </pc:sldMkLst>
        <pc:spChg chg="mod">
          <ac:chgData name="Adriana Llano Restrepo" userId="005fbb3b-1320-44c9-ab91-9414c9484ef6" providerId="ADAL" clId="{6F79361F-D13C-4612-B179-B9AE4B75D5FB}" dt="2022-02-24T16:52:01.958" v="812" actId="20577"/>
          <ac:spMkLst>
            <pc:docMk/>
            <pc:sldMk cId="338460401" sldId="686"/>
            <ac:spMk id="3" creationId="{8B276DBB-A948-42D4-AAF4-49A907027C03}"/>
          </ac:spMkLst>
        </pc:spChg>
      </pc:sldChg>
      <pc:sldChg chg="delSp del mod">
        <pc:chgData name="Adriana Llano Restrepo" userId="005fbb3b-1320-44c9-ab91-9414c9484ef6" providerId="ADAL" clId="{6F79361F-D13C-4612-B179-B9AE4B75D5FB}" dt="2022-02-24T16:51:22.164" v="810" actId="47"/>
        <pc:sldMkLst>
          <pc:docMk/>
          <pc:sldMk cId="2431071563" sldId="687"/>
        </pc:sldMkLst>
        <pc:picChg chg="del">
          <ac:chgData name="Adriana Llano Restrepo" userId="005fbb3b-1320-44c9-ab91-9414c9484ef6" providerId="ADAL" clId="{6F79361F-D13C-4612-B179-B9AE4B75D5FB}" dt="2022-02-24T16:51:20.143" v="809" actId="478"/>
          <ac:picMkLst>
            <pc:docMk/>
            <pc:sldMk cId="2431071563" sldId="687"/>
            <ac:picMk id="3" creationId="{C020FCE4-0C81-4ACD-8B55-D8A886BEB809}"/>
          </ac:picMkLst>
        </pc:picChg>
      </pc:sldChg>
      <pc:sldChg chg="modSp del mod">
        <pc:chgData name="Adriana Llano Restrepo" userId="005fbb3b-1320-44c9-ab91-9414c9484ef6" providerId="ADAL" clId="{6F79361F-D13C-4612-B179-B9AE4B75D5FB}" dt="2022-02-24T16:54:26.212" v="836" actId="47"/>
        <pc:sldMkLst>
          <pc:docMk/>
          <pc:sldMk cId="3313863787" sldId="688"/>
        </pc:sldMkLst>
        <pc:spChg chg="mod">
          <ac:chgData name="Adriana Llano Restrepo" userId="005fbb3b-1320-44c9-ab91-9414c9484ef6" providerId="ADAL" clId="{6F79361F-D13C-4612-B179-B9AE4B75D5FB}" dt="2022-02-24T16:48:26.087" v="587" actId="2"/>
          <ac:spMkLst>
            <pc:docMk/>
            <pc:sldMk cId="3313863787" sldId="688"/>
            <ac:spMk id="10" creationId="{DD85B0B2-A077-44A4-99BF-3EFFC8257312}"/>
          </ac:spMkLst>
        </pc:spChg>
      </pc:sldChg>
      <pc:sldChg chg="modSp mod">
        <pc:chgData name="Adriana Llano Restrepo" userId="005fbb3b-1320-44c9-ab91-9414c9484ef6" providerId="ADAL" clId="{6F79361F-D13C-4612-B179-B9AE4B75D5FB}" dt="2022-02-24T16:47:56.531" v="442" actId="2"/>
        <pc:sldMkLst>
          <pc:docMk/>
          <pc:sldMk cId="1547152591" sldId="689"/>
        </pc:sldMkLst>
        <pc:spChg chg="mod">
          <ac:chgData name="Adriana Llano Restrepo" userId="005fbb3b-1320-44c9-ab91-9414c9484ef6" providerId="ADAL" clId="{6F79361F-D13C-4612-B179-B9AE4B75D5FB}" dt="2022-02-24T16:47:56.531" v="442" actId="2"/>
          <ac:spMkLst>
            <pc:docMk/>
            <pc:sldMk cId="1547152591" sldId="689"/>
            <ac:spMk id="3" creationId="{DBFECF0E-9D7E-4E47-AF0D-E31B96191036}"/>
          </ac:spMkLst>
        </pc:spChg>
        <pc:spChg chg="mod">
          <ac:chgData name="Adriana Llano Restrepo" userId="005fbb3b-1320-44c9-ab91-9414c9484ef6" providerId="ADAL" clId="{6F79361F-D13C-4612-B179-B9AE4B75D5FB}" dt="2022-02-24T16:47:50.738" v="414" actId="2"/>
          <ac:spMkLst>
            <pc:docMk/>
            <pc:sldMk cId="1547152591" sldId="689"/>
            <ac:spMk id="5" creationId="{BF6E483E-218F-4678-96B7-4C8AC0D5AC24}"/>
          </ac:spMkLst>
        </pc:spChg>
      </pc:sldChg>
      <pc:sldChg chg="modSp mod">
        <pc:chgData name="Adriana Llano Restrepo" userId="005fbb3b-1320-44c9-ab91-9414c9484ef6" providerId="ADAL" clId="{6F79361F-D13C-4612-B179-B9AE4B75D5FB}" dt="2022-02-24T16:48:25.904" v="586" actId="2"/>
        <pc:sldMkLst>
          <pc:docMk/>
          <pc:sldMk cId="1323575512" sldId="690"/>
        </pc:sldMkLst>
        <pc:spChg chg="mod">
          <ac:chgData name="Adriana Llano Restrepo" userId="005fbb3b-1320-44c9-ab91-9414c9484ef6" providerId="ADAL" clId="{6F79361F-D13C-4612-B179-B9AE4B75D5FB}" dt="2022-02-24T16:48:25.904" v="586" actId="2"/>
          <ac:spMkLst>
            <pc:docMk/>
            <pc:sldMk cId="1323575512" sldId="690"/>
            <ac:spMk id="3" creationId="{2C370218-4BBF-404D-8612-7620E0D9D091}"/>
          </ac:spMkLst>
        </pc:spChg>
      </pc:sldChg>
      <pc:sldChg chg="del">
        <pc:chgData name="Adriana Llano Restrepo" userId="005fbb3b-1320-44c9-ab91-9414c9484ef6" providerId="ADAL" clId="{6F79361F-D13C-4612-B179-B9AE4B75D5FB}" dt="2022-02-24T16:50:32.073" v="804" actId="47"/>
        <pc:sldMkLst>
          <pc:docMk/>
          <pc:sldMk cId="512156346" sldId="691"/>
        </pc:sldMkLst>
      </pc:sldChg>
      <pc:sldChg chg="modSp mod">
        <pc:chgData name="Adriana Llano Restrepo" userId="005fbb3b-1320-44c9-ab91-9414c9484ef6" providerId="ADAL" clId="{6F79361F-D13C-4612-B179-B9AE4B75D5FB}" dt="2022-03-02T15:14:24.661" v="842" actId="113"/>
        <pc:sldMkLst>
          <pc:docMk/>
          <pc:sldMk cId="1896800596" sldId="692"/>
        </pc:sldMkLst>
        <pc:spChg chg="mod">
          <ac:chgData name="Adriana Llano Restrepo" userId="005fbb3b-1320-44c9-ab91-9414c9484ef6" providerId="ADAL" clId="{6F79361F-D13C-4612-B179-B9AE4B75D5FB}" dt="2022-03-02T15:14:24.661" v="842" actId="113"/>
          <ac:spMkLst>
            <pc:docMk/>
            <pc:sldMk cId="1896800596" sldId="692"/>
            <ac:spMk id="2" creationId="{7081D930-C588-473B-8A49-C514A4EF66F7}"/>
          </ac:spMkLst>
        </pc:spChg>
      </pc:sldChg>
      <pc:sldChg chg="modSp add mod">
        <pc:chgData name="Adriana Llano Restrepo" userId="005fbb3b-1320-44c9-ab91-9414c9484ef6" providerId="ADAL" clId="{6F79361F-D13C-4612-B179-B9AE4B75D5FB}" dt="2022-02-24T16:19:38.649" v="117" actId="2"/>
        <pc:sldMkLst>
          <pc:docMk/>
          <pc:sldMk cId="2458423269" sldId="696"/>
        </pc:sldMkLst>
        <pc:spChg chg="mod">
          <ac:chgData name="Adriana Llano Restrepo" userId="005fbb3b-1320-44c9-ab91-9414c9484ef6" providerId="ADAL" clId="{6F79361F-D13C-4612-B179-B9AE4B75D5FB}" dt="2022-02-24T16:19:29.788" v="82" actId="2"/>
          <ac:spMkLst>
            <pc:docMk/>
            <pc:sldMk cId="2458423269" sldId="696"/>
            <ac:spMk id="2" creationId="{9EC235E1-9AD0-4A5B-8B63-776413464EE4}"/>
          </ac:spMkLst>
        </pc:spChg>
        <pc:spChg chg="mod">
          <ac:chgData name="Adriana Llano Restrepo" userId="005fbb3b-1320-44c9-ab91-9414c9484ef6" providerId="ADAL" clId="{6F79361F-D13C-4612-B179-B9AE4B75D5FB}" dt="2022-02-24T16:19:33.967" v="100" actId="2"/>
          <ac:spMkLst>
            <pc:docMk/>
            <pc:sldMk cId="2458423269" sldId="696"/>
            <ac:spMk id="3" creationId="{60AA5232-7E24-4CBC-A35E-32EC6AF9BB0D}"/>
          </ac:spMkLst>
        </pc:spChg>
        <pc:spChg chg="mod">
          <ac:chgData name="Adriana Llano Restrepo" userId="005fbb3b-1320-44c9-ab91-9414c9484ef6" providerId="ADAL" clId="{6F79361F-D13C-4612-B179-B9AE4B75D5FB}" dt="2022-02-24T16:19:38.649" v="117" actId="2"/>
          <ac:spMkLst>
            <pc:docMk/>
            <pc:sldMk cId="2458423269" sldId="696"/>
            <ac:spMk id="4" creationId="{782E0073-354C-4786-A9F5-A8359B20B911}"/>
          </ac:spMkLst>
        </pc:spChg>
      </pc:sldChg>
      <pc:sldChg chg="addSp delSp modSp new mod setBg modClrScheme chgLayout">
        <pc:chgData name="Adriana Llano Restrepo" userId="005fbb3b-1320-44c9-ab91-9414c9484ef6" providerId="ADAL" clId="{6F79361F-D13C-4612-B179-B9AE4B75D5FB}" dt="2022-02-24T16:49:52.724" v="798" actId="2"/>
        <pc:sldMkLst>
          <pc:docMk/>
          <pc:sldMk cId="617652202" sldId="697"/>
        </pc:sldMkLst>
        <pc:spChg chg="add del mod ord">
          <ac:chgData name="Adriana Llano Restrepo" userId="005fbb3b-1320-44c9-ab91-9414c9484ef6" providerId="ADAL" clId="{6F79361F-D13C-4612-B179-B9AE4B75D5FB}" dt="2022-02-24T16:33:48.191" v="159" actId="700"/>
          <ac:spMkLst>
            <pc:docMk/>
            <pc:sldMk cId="617652202" sldId="697"/>
            <ac:spMk id="2" creationId="{F46DD138-7B2F-41C0-8E9F-4D6366205E42}"/>
          </ac:spMkLst>
        </pc:spChg>
        <pc:spChg chg="add del mod ord">
          <ac:chgData name="Adriana Llano Restrepo" userId="005fbb3b-1320-44c9-ab91-9414c9484ef6" providerId="ADAL" clId="{6F79361F-D13C-4612-B179-B9AE4B75D5FB}" dt="2022-02-24T16:33:48.191" v="159" actId="700"/>
          <ac:spMkLst>
            <pc:docMk/>
            <pc:sldMk cId="617652202" sldId="697"/>
            <ac:spMk id="3" creationId="{3A5F2DBF-F336-4B25-8D74-BBA0C5993D98}"/>
          </ac:spMkLst>
        </pc:spChg>
        <pc:spChg chg="add del mod ord">
          <ac:chgData name="Adriana Llano Restrepo" userId="005fbb3b-1320-44c9-ab91-9414c9484ef6" providerId="ADAL" clId="{6F79361F-D13C-4612-B179-B9AE4B75D5FB}" dt="2022-02-24T16:36:26.128" v="166" actId="478"/>
          <ac:spMkLst>
            <pc:docMk/>
            <pc:sldMk cId="617652202" sldId="697"/>
            <ac:spMk id="4" creationId="{3422F9F8-5BF4-4386-BCAC-AA36553E3779}"/>
          </ac:spMkLst>
        </pc:spChg>
        <pc:spChg chg="add del mod ord">
          <ac:chgData name="Adriana Llano Restrepo" userId="005fbb3b-1320-44c9-ab91-9414c9484ef6" providerId="ADAL" clId="{6F79361F-D13C-4612-B179-B9AE4B75D5FB}" dt="2022-02-24T16:36:30.064" v="167" actId="478"/>
          <ac:spMkLst>
            <pc:docMk/>
            <pc:sldMk cId="617652202" sldId="697"/>
            <ac:spMk id="5" creationId="{ECF86B5B-1E06-4BCB-B83F-4224E063EE53}"/>
          </ac:spMkLst>
        </pc:spChg>
        <pc:spChg chg="add del mod ord">
          <ac:chgData name="Adriana Llano Restrepo" userId="005fbb3b-1320-44c9-ab91-9414c9484ef6" providerId="ADAL" clId="{6F79361F-D13C-4612-B179-B9AE4B75D5FB}" dt="2022-02-24T16:36:34.306" v="168" actId="478"/>
          <ac:spMkLst>
            <pc:docMk/>
            <pc:sldMk cId="617652202" sldId="697"/>
            <ac:spMk id="6" creationId="{5CCFCD8C-3CBE-4223-AC19-63FF6E567B94}"/>
          </ac:spMkLst>
        </pc:spChg>
        <pc:spChg chg="add del mod ord">
          <ac:chgData name="Adriana Llano Restrepo" userId="005fbb3b-1320-44c9-ab91-9414c9484ef6" providerId="ADAL" clId="{6F79361F-D13C-4612-B179-B9AE4B75D5FB}" dt="2022-02-24T16:49:09.248" v="678" actId="478"/>
          <ac:spMkLst>
            <pc:docMk/>
            <pc:sldMk cId="617652202" sldId="697"/>
            <ac:spMk id="7" creationId="{84F9A53A-0019-4D2A-B744-29D042EAC08E}"/>
          </ac:spMkLst>
        </pc:spChg>
        <pc:spChg chg="add del mod ord">
          <ac:chgData name="Adriana Llano Restrepo" userId="005fbb3b-1320-44c9-ab91-9414c9484ef6" providerId="ADAL" clId="{6F79361F-D13C-4612-B179-B9AE4B75D5FB}" dt="2022-02-24T16:44:51.470" v="170" actId="26606"/>
          <ac:spMkLst>
            <pc:docMk/>
            <pc:sldMk cId="617652202" sldId="697"/>
            <ac:spMk id="8" creationId="{6E72D578-0670-41D7-BEAE-C3CA0D38EAB0}"/>
          </ac:spMkLst>
        </pc:spChg>
        <pc:spChg chg="add mod ord">
          <ac:chgData name="Adriana Llano Restrepo" userId="005fbb3b-1320-44c9-ab91-9414c9484ef6" providerId="ADAL" clId="{6F79361F-D13C-4612-B179-B9AE4B75D5FB}" dt="2022-02-24T16:49:52.724" v="798" actId="2"/>
          <ac:spMkLst>
            <pc:docMk/>
            <pc:sldMk cId="617652202" sldId="697"/>
            <ac:spMk id="9" creationId="{C27CB7B4-08E0-466C-AA9E-61DE2EF67833}"/>
          </ac:spMkLst>
        </pc:spChg>
        <pc:picChg chg="add mod ord">
          <ac:chgData name="Adriana Llano Restrepo" userId="005fbb3b-1320-44c9-ab91-9414c9484ef6" providerId="ADAL" clId="{6F79361F-D13C-4612-B179-B9AE4B75D5FB}" dt="2022-02-24T16:44:51.470" v="170" actId="26606"/>
          <ac:picMkLst>
            <pc:docMk/>
            <pc:sldMk cId="617652202" sldId="697"/>
            <ac:picMk id="4098" creationId="{EB995C80-9F1B-4181-BCCA-0F545CC47E1D}"/>
          </ac:picMkLst>
        </pc:picChg>
        <pc:cxnChg chg="add">
          <ac:chgData name="Adriana Llano Restrepo" userId="005fbb3b-1320-44c9-ab91-9414c9484ef6" providerId="ADAL" clId="{6F79361F-D13C-4612-B179-B9AE4B75D5FB}" dt="2022-02-24T16:44:51.470" v="170" actId="26606"/>
          <ac:cxnSpMkLst>
            <pc:docMk/>
            <pc:sldMk cId="617652202" sldId="697"/>
            <ac:cxnSpMk id="71" creationId="{A7F400EE-A8A5-48AF-B4D6-291B52C6F0B0}"/>
          </ac:cxnSpMkLst>
        </pc:cxnChg>
      </pc:sldChg>
      <pc:sldChg chg="addSp delSp modSp add mod">
        <pc:chgData name="Adriana Llano Restrepo" userId="005fbb3b-1320-44c9-ab91-9414c9484ef6" providerId="ADAL" clId="{6F79361F-D13C-4612-B179-B9AE4B75D5FB}" dt="2022-02-24T16:50:25.891" v="803"/>
        <pc:sldMkLst>
          <pc:docMk/>
          <pc:sldMk cId="2099893276" sldId="698"/>
        </pc:sldMkLst>
        <pc:spChg chg="add del mod">
          <ac:chgData name="Adriana Llano Restrepo" userId="005fbb3b-1320-44c9-ab91-9414c9484ef6" providerId="ADAL" clId="{6F79361F-D13C-4612-B179-B9AE4B75D5FB}" dt="2022-02-24T16:50:22.893" v="801" actId="478"/>
          <ac:spMkLst>
            <pc:docMk/>
            <pc:sldMk cId="2099893276" sldId="698"/>
            <ac:spMk id="3" creationId="{72C3E1D7-9782-4FF6-916F-31AB3B911B87}"/>
          </ac:spMkLst>
        </pc:spChg>
        <pc:spChg chg="del">
          <ac:chgData name="Adriana Llano Restrepo" userId="005fbb3b-1320-44c9-ab91-9414c9484ef6" providerId="ADAL" clId="{6F79361F-D13C-4612-B179-B9AE4B75D5FB}" dt="2022-02-24T16:50:20.156" v="800" actId="478"/>
          <ac:spMkLst>
            <pc:docMk/>
            <pc:sldMk cId="2099893276" sldId="698"/>
            <ac:spMk id="5" creationId="{B3E0568C-3404-4EEA-A4BA-120E21DC959C}"/>
          </ac:spMkLst>
        </pc:spChg>
        <pc:spChg chg="del">
          <ac:chgData name="Adriana Llano Restrepo" userId="005fbb3b-1320-44c9-ab91-9414c9484ef6" providerId="ADAL" clId="{6F79361F-D13C-4612-B179-B9AE4B75D5FB}" dt="2022-02-24T16:50:25.462" v="802" actId="478"/>
          <ac:spMkLst>
            <pc:docMk/>
            <pc:sldMk cId="2099893276" sldId="698"/>
            <ac:spMk id="6" creationId="{2835B1AE-0390-4210-AB44-390083EF7037}"/>
          </ac:spMkLst>
        </pc:spChg>
        <pc:spChg chg="add mod">
          <ac:chgData name="Adriana Llano Restrepo" userId="005fbb3b-1320-44c9-ab91-9414c9484ef6" providerId="ADAL" clId="{6F79361F-D13C-4612-B179-B9AE4B75D5FB}" dt="2022-02-24T16:50:25.462" v="802" actId="478"/>
          <ac:spMkLst>
            <pc:docMk/>
            <pc:sldMk cId="2099893276" sldId="698"/>
            <ac:spMk id="7" creationId="{2AD6814C-D229-4E67-87ED-3112C6032DDE}"/>
          </ac:spMkLst>
        </pc:spChg>
        <pc:picChg chg="add mod">
          <ac:chgData name="Adriana Llano Restrepo" userId="005fbb3b-1320-44c9-ab91-9414c9484ef6" providerId="ADAL" clId="{6F79361F-D13C-4612-B179-B9AE4B75D5FB}" dt="2022-02-24T16:50:25.891" v="803"/>
          <ac:picMkLst>
            <pc:docMk/>
            <pc:sldMk cId="2099893276" sldId="698"/>
            <ac:picMk id="8" creationId="{76A0DB3B-6039-4484-889D-342470715F63}"/>
          </ac:picMkLst>
        </pc:picChg>
      </pc:sldChg>
      <pc:sldChg chg="addSp delSp modSp add mod">
        <pc:chgData name="Adriana Llano Restrepo" userId="005fbb3b-1320-44c9-ab91-9414c9484ef6" providerId="ADAL" clId="{6F79361F-D13C-4612-B179-B9AE4B75D5FB}" dt="2022-02-24T16:50:50.361" v="807"/>
        <pc:sldMkLst>
          <pc:docMk/>
          <pc:sldMk cId="1638833635" sldId="699"/>
        </pc:sldMkLst>
        <pc:picChg chg="add mod">
          <ac:chgData name="Adriana Llano Restrepo" userId="005fbb3b-1320-44c9-ab91-9414c9484ef6" providerId="ADAL" clId="{6F79361F-D13C-4612-B179-B9AE4B75D5FB}" dt="2022-02-24T16:50:50.361" v="807"/>
          <ac:picMkLst>
            <pc:docMk/>
            <pc:sldMk cId="1638833635" sldId="699"/>
            <ac:picMk id="4" creationId="{17042508-CCB3-41AA-BB87-D2E7609A4AE2}"/>
          </ac:picMkLst>
        </pc:picChg>
        <pc:picChg chg="del">
          <ac:chgData name="Adriana Llano Restrepo" userId="005fbb3b-1320-44c9-ab91-9414c9484ef6" providerId="ADAL" clId="{6F79361F-D13C-4612-B179-B9AE4B75D5FB}" dt="2022-02-24T16:50:50.012" v="806" actId="478"/>
          <ac:picMkLst>
            <pc:docMk/>
            <pc:sldMk cId="1638833635" sldId="699"/>
            <ac:picMk id="8" creationId="{76A0DB3B-6039-4484-889D-342470715F63}"/>
          </ac:picMkLst>
        </pc:picChg>
      </pc:sldChg>
      <pc:sldChg chg="addSp delSp modSp add mod modClrScheme chgLayout">
        <pc:chgData name="Adriana Llano Restrepo" userId="005fbb3b-1320-44c9-ab91-9414c9484ef6" providerId="ADAL" clId="{6F79361F-D13C-4612-B179-B9AE4B75D5FB}" dt="2022-02-24T16:54:13.380" v="835" actId="255"/>
        <pc:sldMkLst>
          <pc:docMk/>
          <pc:sldMk cId="746604910" sldId="700"/>
        </pc:sldMkLst>
        <pc:spChg chg="add del mod ord">
          <ac:chgData name="Adriana Llano Restrepo" userId="005fbb3b-1320-44c9-ab91-9414c9484ef6" providerId="ADAL" clId="{6F79361F-D13C-4612-B179-B9AE4B75D5FB}" dt="2022-02-24T16:53:36.064" v="829" actId="700"/>
          <ac:spMkLst>
            <pc:docMk/>
            <pc:sldMk cId="746604910" sldId="700"/>
            <ac:spMk id="3" creationId="{1819ADA9-3736-49A6-A85B-8F4CE9EA6213}"/>
          </ac:spMkLst>
        </pc:spChg>
        <pc:spChg chg="add del mod ord">
          <ac:chgData name="Adriana Llano Restrepo" userId="005fbb3b-1320-44c9-ab91-9414c9484ef6" providerId="ADAL" clId="{6F79361F-D13C-4612-B179-B9AE4B75D5FB}" dt="2022-02-24T16:53:36.064" v="829" actId="700"/>
          <ac:spMkLst>
            <pc:docMk/>
            <pc:sldMk cId="746604910" sldId="700"/>
            <ac:spMk id="4" creationId="{5787D40A-642E-4F4D-A7F9-BD74780AE61E}"/>
          </ac:spMkLst>
        </pc:spChg>
        <pc:spChg chg="add mod">
          <ac:chgData name="Adriana Llano Restrepo" userId="005fbb3b-1320-44c9-ab91-9414c9484ef6" providerId="ADAL" clId="{6F79361F-D13C-4612-B179-B9AE4B75D5FB}" dt="2022-02-24T16:54:13.380" v="835" actId="255"/>
          <ac:spMkLst>
            <pc:docMk/>
            <pc:sldMk cId="746604910" sldId="700"/>
            <ac:spMk id="5" creationId="{4D70BF5B-2DFC-4078-A71D-D982AD765AFC}"/>
          </ac:spMkLst>
        </pc:spChg>
        <pc:spChg chg="add del mod ord">
          <ac:chgData name="Adriana Llano Restrepo" userId="005fbb3b-1320-44c9-ab91-9414c9484ef6" providerId="ADAL" clId="{6F79361F-D13C-4612-B179-B9AE4B75D5FB}" dt="2022-02-24T16:53:36.064" v="829" actId="700"/>
          <ac:spMkLst>
            <pc:docMk/>
            <pc:sldMk cId="746604910" sldId="700"/>
            <ac:spMk id="6" creationId="{A5C1F5B4-BC1C-490B-AA52-947D4AADA9DC}"/>
          </ac:spMkLst>
        </pc:spChg>
        <pc:spChg chg="del">
          <ac:chgData name="Adriana Llano Restrepo" userId="005fbb3b-1320-44c9-ab91-9414c9484ef6" providerId="ADAL" clId="{6F79361F-D13C-4612-B179-B9AE4B75D5FB}" dt="2022-02-24T16:52:53.794" v="816" actId="478"/>
          <ac:spMkLst>
            <pc:docMk/>
            <pc:sldMk cId="746604910" sldId="700"/>
            <ac:spMk id="7" creationId="{2AD6814C-D229-4E67-87ED-3112C6032DDE}"/>
          </ac:spMkLst>
        </pc:spChg>
        <pc:spChg chg="add del mod ord">
          <ac:chgData name="Adriana Llano Restrepo" userId="005fbb3b-1320-44c9-ab91-9414c9484ef6" providerId="ADAL" clId="{6F79361F-D13C-4612-B179-B9AE4B75D5FB}" dt="2022-02-24T16:53:36.064" v="829" actId="700"/>
          <ac:spMkLst>
            <pc:docMk/>
            <pc:sldMk cId="746604910" sldId="700"/>
            <ac:spMk id="9" creationId="{82C6C766-CAA2-49D7-B679-D1999F16CAE0}"/>
          </ac:spMkLst>
        </pc:spChg>
        <pc:spChg chg="add del mod ord">
          <ac:chgData name="Adriana Llano Restrepo" userId="005fbb3b-1320-44c9-ab91-9414c9484ef6" providerId="ADAL" clId="{6F79361F-D13C-4612-B179-B9AE4B75D5FB}" dt="2022-02-24T16:53:36.064" v="829" actId="700"/>
          <ac:spMkLst>
            <pc:docMk/>
            <pc:sldMk cId="746604910" sldId="700"/>
            <ac:spMk id="10" creationId="{35BE6F5D-4611-40EC-9834-9B8F77017FCC}"/>
          </ac:spMkLst>
        </pc:spChg>
        <pc:picChg chg="del">
          <ac:chgData name="Adriana Llano Restrepo" userId="005fbb3b-1320-44c9-ab91-9414c9484ef6" providerId="ADAL" clId="{6F79361F-D13C-4612-B179-B9AE4B75D5FB}" dt="2022-02-24T16:52:46.371" v="814" actId="478"/>
          <ac:picMkLst>
            <pc:docMk/>
            <pc:sldMk cId="746604910" sldId="700"/>
            <ac:picMk id="8" creationId="{76A0DB3B-6039-4484-889D-342470715F63}"/>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0B0855-EC91-4CE1-8A51-33D0833EA203}"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s-ES"/>
        </a:p>
      </dgm:t>
    </dgm:pt>
    <dgm:pt modelId="{5387EE39-C6B2-43DD-9DFC-F7C5214ED92F}" type="pres">
      <dgm:prSet presAssocID="{670B0855-EC91-4CE1-8A51-33D0833EA203}" presName="composite" presStyleCnt="0">
        <dgm:presLayoutVars>
          <dgm:chMax val="1"/>
          <dgm:dir/>
          <dgm:resizeHandles val="exact"/>
        </dgm:presLayoutVars>
      </dgm:prSet>
      <dgm:spPr/>
    </dgm:pt>
    <dgm:pt modelId="{2293DA28-7F96-465D-B41F-43F31B24E8AB}" type="pres">
      <dgm:prSet presAssocID="{670B0855-EC91-4CE1-8A51-33D0833EA203}" presName="radial" presStyleCnt="0">
        <dgm:presLayoutVars>
          <dgm:animLvl val="ctr"/>
        </dgm:presLayoutVars>
      </dgm:prSet>
      <dgm:spPr/>
    </dgm:pt>
  </dgm:ptLst>
  <dgm:cxnLst>
    <dgm:cxn modelId="{8082C1F4-0BF9-4300-A409-E4BC8904B35E}" type="presOf" srcId="{670B0855-EC91-4CE1-8A51-33D0833EA203}" destId="{5387EE39-C6B2-43DD-9DFC-F7C5214ED92F}" srcOrd="0" destOrd="0" presId="urn:microsoft.com/office/officeart/2005/8/layout/radial3"/>
    <dgm:cxn modelId="{B0E6A59E-16F4-4D34-B393-4B8154DDC5D4}" type="presParOf" srcId="{5387EE39-C6B2-43DD-9DFC-F7C5214ED92F}" destId="{2293DA28-7F96-465D-B41F-43F31B24E8AB}" srcOrd="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9F4453-38B5-45E7-A01B-ED66916D523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CO"/>
        </a:p>
      </dgm:t>
    </dgm:pt>
    <dgm:pt modelId="{B6A5B367-4091-4E85-8E68-3490156D3F89}">
      <dgm:prSet phldrT="[Texto]"/>
      <dgm:spPr>
        <a:solidFill>
          <a:schemeClr val="accent1">
            <a:lumMod val="60000"/>
            <a:lumOff val="40000"/>
          </a:schemeClr>
        </a:solidFill>
      </dgm:spPr>
      <dgm:t>
        <a:bodyPr/>
        <a:lstStyle/>
        <a:p>
          <a:r>
            <a:rPr lang="es-CO" dirty="0"/>
            <a:t>Sistema de Salud </a:t>
          </a:r>
        </a:p>
      </dgm:t>
    </dgm:pt>
    <dgm:pt modelId="{6D296648-CCFE-48FF-92E2-FD66FFD888D0}" type="parTrans" cxnId="{F373B2F3-0068-4F63-BF80-99E18CDF384A}">
      <dgm:prSet/>
      <dgm:spPr/>
      <dgm:t>
        <a:bodyPr/>
        <a:lstStyle/>
        <a:p>
          <a:endParaRPr lang="es-CO"/>
        </a:p>
      </dgm:t>
    </dgm:pt>
    <dgm:pt modelId="{1CBE09A0-977F-4537-B133-5C614459D240}" type="sibTrans" cxnId="{F373B2F3-0068-4F63-BF80-99E18CDF384A}">
      <dgm:prSet/>
      <dgm:spPr/>
      <dgm:t>
        <a:bodyPr/>
        <a:lstStyle/>
        <a:p>
          <a:endParaRPr lang="es-CO"/>
        </a:p>
      </dgm:t>
    </dgm:pt>
    <dgm:pt modelId="{AE5EC5BA-829F-44F0-AFEC-C679C4F92515}">
      <dgm:prSet phldrT="[Texto]"/>
      <dgm:spPr>
        <a:solidFill>
          <a:schemeClr val="accent3">
            <a:lumMod val="75000"/>
          </a:schemeClr>
        </a:solidFill>
      </dgm:spPr>
      <dgm:t>
        <a:bodyPr/>
        <a:lstStyle/>
        <a:p>
          <a:r>
            <a:rPr lang="es-CO" dirty="0"/>
            <a:t>Sistema General de Pensiones</a:t>
          </a:r>
        </a:p>
      </dgm:t>
    </dgm:pt>
    <dgm:pt modelId="{17389410-F7A1-454F-9F83-728B5A334EDF}" type="parTrans" cxnId="{A8B48345-5AA3-43B5-9C5F-6D0D9748705A}">
      <dgm:prSet/>
      <dgm:spPr/>
      <dgm:t>
        <a:bodyPr/>
        <a:lstStyle/>
        <a:p>
          <a:endParaRPr lang="es-CO"/>
        </a:p>
      </dgm:t>
    </dgm:pt>
    <dgm:pt modelId="{93DC2A2A-8C57-495A-8295-D7B9FDC415D7}" type="sibTrans" cxnId="{A8B48345-5AA3-43B5-9C5F-6D0D9748705A}">
      <dgm:prSet/>
      <dgm:spPr/>
      <dgm:t>
        <a:bodyPr/>
        <a:lstStyle/>
        <a:p>
          <a:endParaRPr lang="es-CO"/>
        </a:p>
      </dgm:t>
    </dgm:pt>
    <dgm:pt modelId="{8DC6AC7A-6166-4E84-89F8-B6B388E39EB9}">
      <dgm:prSet phldrT="[Texto]"/>
      <dgm:spPr>
        <a:solidFill>
          <a:srgbClr val="00B050"/>
        </a:solidFill>
      </dgm:spPr>
      <dgm:t>
        <a:bodyPr/>
        <a:lstStyle/>
        <a:p>
          <a:r>
            <a:rPr lang="es-CO" dirty="0"/>
            <a:t>Sistema General de Riesgos Laborales</a:t>
          </a:r>
        </a:p>
      </dgm:t>
    </dgm:pt>
    <dgm:pt modelId="{2F86627D-3365-4064-9DFC-B34A1A0652DD}" type="parTrans" cxnId="{714E243B-21A8-4517-8D40-D1F2D6F82E94}">
      <dgm:prSet/>
      <dgm:spPr/>
      <dgm:t>
        <a:bodyPr/>
        <a:lstStyle/>
        <a:p>
          <a:endParaRPr lang="es-CO"/>
        </a:p>
      </dgm:t>
    </dgm:pt>
    <dgm:pt modelId="{7E3918C5-E059-430E-AC4E-98DF6410C3C4}" type="sibTrans" cxnId="{714E243B-21A8-4517-8D40-D1F2D6F82E94}">
      <dgm:prSet/>
      <dgm:spPr/>
      <dgm:t>
        <a:bodyPr/>
        <a:lstStyle/>
        <a:p>
          <a:endParaRPr lang="es-CO"/>
        </a:p>
      </dgm:t>
    </dgm:pt>
    <dgm:pt modelId="{4B3CE52A-D807-4521-A6D4-FA8D24340075}" type="pres">
      <dgm:prSet presAssocID="{B29F4453-38B5-45E7-A01B-ED66916D523C}" presName="linear" presStyleCnt="0">
        <dgm:presLayoutVars>
          <dgm:dir/>
          <dgm:animLvl val="lvl"/>
          <dgm:resizeHandles val="exact"/>
        </dgm:presLayoutVars>
      </dgm:prSet>
      <dgm:spPr/>
    </dgm:pt>
    <dgm:pt modelId="{9947BC1B-F8CD-4F78-9FBF-E94F4ABD146F}" type="pres">
      <dgm:prSet presAssocID="{B6A5B367-4091-4E85-8E68-3490156D3F89}" presName="parentLin" presStyleCnt="0"/>
      <dgm:spPr/>
    </dgm:pt>
    <dgm:pt modelId="{5470531D-C80A-4C01-8852-6714D1B28C16}" type="pres">
      <dgm:prSet presAssocID="{B6A5B367-4091-4E85-8E68-3490156D3F89}" presName="parentLeftMargin" presStyleLbl="node1" presStyleIdx="0" presStyleCnt="3"/>
      <dgm:spPr/>
    </dgm:pt>
    <dgm:pt modelId="{32DAF915-6B88-472D-812C-7CCE5AD8C10B}" type="pres">
      <dgm:prSet presAssocID="{B6A5B367-4091-4E85-8E68-3490156D3F89}" presName="parentText" presStyleLbl="node1" presStyleIdx="0" presStyleCnt="3">
        <dgm:presLayoutVars>
          <dgm:chMax val="0"/>
          <dgm:bulletEnabled val="1"/>
        </dgm:presLayoutVars>
      </dgm:prSet>
      <dgm:spPr/>
    </dgm:pt>
    <dgm:pt modelId="{C5A7823A-3F15-45E3-8B6F-E4EA28276CB0}" type="pres">
      <dgm:prSet presAssocID="{B6A5B367-4091-4E85-8E68-3490156D3F89}" presName="negativeSpace" presStyleCnt="0"/>
      <dgm:spPr/>
    </dgm:pt>
    <dgm:pt modelId="{A7292D88-E4C5-42C6-B205-E4E8435D73E3}" type="pres">
      <dgm:prSet presAssocID="{B6A5B367-4091-4E85-8E68-3490156D3F89}" presName="childText" presStyleLbl="conFgAcc1" presStyleIdx="0" presStyleCnt="3">
        <dgm:presLayoutVars>
          <dgm:bulletEnabled val="1"/>
        </dgm:presLayoutVars>
      </dgm:prSet>
      <dgm:spPr/>
    </dgm:pt>
    <dgm:pt modelId="{8B1FDCF8-D4FA-409E-8725-043F9E3F4E5F}" type="pres">
      <dgm:prSet presAssocID="{1CBE09A0-977F-4537-B133-5C614459D240}" presName="spaceBetweenRectangles" presStyleCnt="0"/>
      <dgm:spPr/>
    </dgm:pt>
    <dgm:pt modelId="{5332E0E9-3A04-4DFF-A36C-3F0F9A24C953}" type="pres">
      <dgm:prSet presAssocID="{AE5EC5BA-829F-44F0-AFEC-C679C4F92515}" presName="parentLin" presStyleCnt="0"/>
      <dgm:spPr/>
    </dgm:pt>
    <dgm:pt modelId="{0950539F-B78C-43B9-AA7E-B9FC36D677CD}" type="pres">
      <dgm:prSet presAssocID="{AE5EC5BA-829F-44F0-AFEC-C679C4F92515}" presName="parentLeftMargin" presStyleLbl="node1" presStyleIdx="0" presStyleCnt="3"/>
      <dgm:spPr/>
    </dgm:pt>
    <dgm:pt modelId="{86F48147-E230-4467-A813-54F1D51450EC}" type="pres">
      <dgm:prSet presAssocID="{AE5EC5BA-829F-44F0-AFEC-C679C4F92515}" presName="parentText" presStyleLbl="node1" presStyleIdx="1" presStyleCnt="3">
        <dgm:presLayoutVars>
          <dgm:chMax val="0"/>
          <dgm:bulletEnabled val="1"/>
        </dgm:presLayoutVars>
      </dgm:prSet>
      <dgm:spPr/>
    </dgm:pt>
    <dgm:pt modelId="{55A3A571-A35E-4AAC-B81A-D0CFDE08B8C8}" type="pres">
      <dgm:prSet presAssocID="{AE5EC5BA-829F-44F0-AFEC-C679C4F92515}" presName="negativeSpace" presStyleCnt="0"/>
      <dgm:spPr/>
    </dgm:pt>
    <dgm:pt modelId="{139BF989-BF3B-4718-8342-7B0B89CF4F5D}" type="pres">
      <dgm:prSet presAssocID="{AE5EC5BA-829F-44F0-AFEC-C679C4F92515}" presName="childText" presStyleLbl="conFgAcc1" presStyleIdx="1" presStyleCnt="3">
        <dgm:presLayoutVars>
          <dgm:bulletEnabled val="1"/>
        </dgm:presLayoutVars>
      </dgm:prSet>
      <dgm:spPr/>
    </dgm:pt>
    <dgm:pt modelId="{13012BE1-B58E-44D5-9EB5-B8888350A112}" type="pres">
      <dgm:prSet presAssocID="{93DC2A2A-8C57-495A-8295-D7B9FDC415D7}" presName="spaceBetweenRectangles" presStyleCnt="0"/>
      <dgm:spPr/>
    </dgm:pt>
    <dgm:pt modelId="{E6108992-4845-46F8-A86C-5DDC1B257C67}" type="pres">
      <dgm:prSet presAssocID="{8DC6AC7A-6166-4E84-89F8-B6B388E39EB9}" presName="parentLin" presStyleCnt="0"/>
      <dgm:spPr/>
    </dgm:pt>
    <dgm:pt modelId="{48B3C1B0-E513-42A3-9228-1AF222EF7475}" type="pres">
      <dgm:prSet presAssocID="{8DC6AC7A-6166-4E84-89F8-B6B388E39EB9}" presName="parentLeftMargin" presStyleLbl="node1" presStyleIdx="1" presStyleCnt="3"/>
      <dgm:spPr/>
    </dgm:pt>
    <dgm:pt modelId="{E8B593F4-D409-4523-AD65-DF652F01B2B7}" type="pres">
      <dgm:prSet presAssocID="{8DC6AC7A-6166-4E84-89F8-B6B388E39EB9}" presName="parentText" presStyleLbl="node1" presStyleIdx="2" presStyleCnt="3">
        <dgm:presLayoutVars>
          <dgm:chMax val="0"/>
          <dgm:bulletEnabled val="1"/>
        </dgm:presLayoutVars>
      </dgm:prSet>
      <dgm:spPr/>
    </dgm:pt>
    <dgm:pt modelId="{82F2832C-4B7A-4295-9358-BDA816996025}" type="pres">
      <dgm:prSet presAssocID="{8DC6AC7A-6166-4E84-89F8-B6B388E39EB9}" presName="negativeSpace" presStyleCnt="0"/>
      <dgm:spPr/>
    </dgm:pt>
    <dgm:pt modelId="{CB17CE8E-AEA7-41F7-B864-E9B8BCC62A69}" type="pres">
      <dgm:prSet presAssocID="{8DC6AC7A-6166-4E84-89F8-B6B388E39EB9}" presName="childText" presStyleLbl="conFgAcc1" presStyleIdx="2" presStyleCnt="3">
        <dgm:presLayoutVars>
          <dgm:bulletEnabled val="1"/>
        </dgm:presLayoutVars>
      </dgm:prSet>
      <dgm:spPr/>
    </dgm:pt>
  </dgm:ptLst>
  <dgm:cxnLst>
    <dgm:cxn modelId="{DA4D6A2C-D9A6-4C95-8C3C-69B342AD6535}" type="presOf" srcId="{B6A5B367-4091-4E85-8E68-3490156D3F89}" destId="{32DAF915-6B88-472D-812C-7CCE5AD8C10B}" srcOrd="1" destOrd="0" presId="urn:microsoft.com/office/officeart/2005/8/layout/list1"/>
    <dgm:cxn modelId="{714E243B-21A8-4517-8D40-D1F2D6F82E94}" srcId="{B29F4453-38B5-45E7-A01B-ED66916D523C}" destId="{8DC6AC7A-6166-4E84-89F8-B6B388E39EB9}" srcOrd="2" destOrd="0" parTransId="{2F86627D-3365-4064-9DFC-B34A1A0652DD}" sibTransId="{7E3918C5-E059-430E-AC4E-98DF6410C3C4}"/>
    <dgm:cxn modelId="{70C4CF61-4BA8-4CF3-A544-02E619373D22}" type="presOf" srcId="{8DC6AC7A-6166-4E84-89F8-B6B388E39EB9}" destId="{E8B593F4-D409-4523-AD65-DF652F01B2B7}" srcOrd="1" destOrd="0" presId="urn:microsoft.com/office/officeart/2005/8/layout/list1"/>
    <dgm:cxn modelId="{A8B48345-5AA3-43B5-9C5F-6D0D9748705A}" srcId="{B29F4453-38B5-45E7-A01B-ED66916D523C}" destId="{AE5EC5BA-829F-44F0-AFEC-C679C4F92515}" srcOrd="1" destOrd="0" parTransId="{17389410-F7A1-454F-9F83-728B5A334EDF}" sibTransId="{93DC2A2A-8C57-495A-8295-D7B9FDC415D7}"/>
    <dgm:cxn modelId="{1A77F64A-8BB8-4520-8972-71AC8ED6B0DF}" type="presOf" srcId="{AE5EC5BA-829F-44F0-AFEC-C679C4F92515}" destId="{86F48147-E230-4467-A813-54F1D51450EC}" srcOrd="1" destOrd="0" presId="urn:microsoft.com/office/officeart/2005/8/layout/list1"/>
    <dgm:cxn modelId="{A6E89673-8514-4C25-8B90-197E7305B7FE}" type="presOf" srcId="{8DC6AC7A-6166-4E84-89F8-B6B388E39EB9}" destId="{48B3C1B0-E513-42A3-9228-1AF222EF7475}" srcOrd="0" destOrd="0" presId="urn:microsoft.com/office/officeart/2005/8/layout/list1"/>
    <dgm:cxn modelId="{25026B75-BFC1-4F69-8C59-B7C08258061C}" type="presOf" srcId="{AE5EC5BA-829F-44F0-AFEC-C679C4F92515}" destId="{0950539F-B78C-43B9-AA7E-B9FC36D677CD}" srcOrd="0" destOrd="0" presId="urn:microsoft.com/office/officeart/2005/8/layout/list1"/>
    <dgm:cxn modelId="{7348D8BF-E825-4C1C-8A54-0D01F8BF1B2A}" type="presOf" srcId="{B6A5B367-4091-4E85-8E68-3490156D3F89}" destId="{5470531D-C80A-4C01-8852-6714D1B28C16}" srcOrd="0" destOrd="0" presId="urn:microsoft.com/office/officeart/2005/8/layout/list1"/>
    <dgm:cxn modelId="{F373B2F3-0068-4F63-BF80-99E18CDF384A}" srcId="{B29F4453-38B5-45E7-A01B-ED66916D523C}" destId="{B6A5B367-4091-4E85-8E68-3490156D3F89}" srcOrd="0" destOrd="0" parTransId="{6D296648-CCFE-48FF-92E2-FD66FFD888D0}" sibTransId="{1CBE09A0-977F-4537-B133-5C614459D240}"/>
    <dgm:cxn modelId="{BA8968F5-5375-4F3F-AB03-E30D097BB804}" type="presOf" srcId="{B29F4453-38B5-45E7-A01B-ED66916D523C}" destId="{4B3CE52A-D807-4521-A6D4-FA8D24340075}" srcOrd="0" destOrd="0" presId="urn:microsoft.com/office/officeart/2005/8/layout/list1"/>
    <dgm:cxn modelId="{86279A27-1A5E-4590-A339-AB28ABB53B24}" type="presParOf" srcId="{4B3CE52A-D807-4521-A6D4-FA8D24340075}" destId="{9947BC1B-F8CD-4F78-9FBF-E94F4ABD146F}" srcOrd="0" destOrd="0" presId="urn:microsoft.com/office/officeart/2005/8/layout/list1"/>
    <dgm:cxn modelId="{C37BFBCB-336B-4D98-9EC1-020783FD56A1}" type="presParOf" srcId="{9947BC1B-F8CD-4F78-9FBF-E94F4ABD146F}" destId="{5470531D-C80A-4C01-8852-6714D1B28C16}" srcOrd="0" destOrd="0" presId="urn:microsoft.com/office/officeart/2005/8/layout/list1"/>
    <dgm:cxn modelId="{47AD5CEF-8B04-4D9F-B0AD-FA6533C38029}" type="presParOf" srcId="{9947BC1B-F8CD-4F78-9FBF-E94F4ABD146F}" destId="{32DAF915-6B88-472D-812C-7CCE5AD8C10B}" srcOrd="1" destOrd="0" presId="urn:microsoft.com/office/officeart/2005/8/layout/list1"/>
    <dgm:cxn modelId="{AC5A3118-0E1B-4F77-B22B-AE6A48D7C802}" type="presParOf" srcId="{4B3CE52A-D807-4521-A6D4-FA8D24340075}" destId="{C5A7823A-3F15-45E3-8B6F-E4EA28276CB0}" srcOrd="1" destOrd="0" presId="urn:microsoft.com/office/officeart/2005/8/layout/list1"/>
    <dgm:cxn modelId="{4A19CFD2-7D22-4225-BD6E-769FDAFC930B}" type="presParOf" srcId="{4B3CE52A-D807-4521-A6D4-FA8D24340075}" destId="{A7292D88-E4C5-42C6-B205-E4E8435D73E3}" srcOrd="2" destOrd="0" presId="urn:microsoft.com/office/officeart/2005/8/layout/list1"/>
    <dgm:cxn modelId="{D8EE3B86-0745-47F8-A028-239F1CE46CC2}" type="presParOf" srcId="{4B3CE52A-D807-4521-A6D4-FA8D24340075}" destId="{8B1FDCF8-D4FA-409E-8725-043F9E3F4E5F}" srcOrd="3" destOrd="0" presId="urn:microsoft.com/office/officeart/2005/8/layout/list1"/>
    <dgm:cxn modelId="{C0D154D7-4E18-45ED-8C88-E997322F98C5}" type="presParOf" srcId="{4B3CE52A-D807-4521-A6D4-FA8D24340075}" destId="{5332E0E9-3A04-4DFF-A36C-3F0F9A24C953}" srcOrd="4" destOrd="0" presId="urn:microsoft.com/office/officeart/2005/8/layout/list1"/>
    <dgm:cxn modelId="{31FC153D-68C0-41BF-AB88-B74CF1419FD9}" type="presParOf" srcId="{5332E0E9-3A04-4DFF-A36C-3F0F9A24C953}" destId="{0950539F-B78C-43B9-AA7E-B9FC36D677CD}" srcOrd="0" destOrd="0" presId="urn:microsoft.com/office/officeart/2005/8/layout/list1"/>
    <dgm:cxn modelId="{1836EE87-62A7-4FF2-8E61-44A4FFD1096F}" type="presParOf" srcId="{5332E0E9-3A04-4DFF-A36C-3F0F9A24C953}" destId="{86F48147-E230-4467-A813-54F1D51450EC}" srcOrd="1" destOrd="0" presId="urn:microsoft.com/office/officeart/2005/8/layout/list1"/>
    <dgm:cxn modelId="{3F94D121-43CA-4A18-B908-564699A34188}" type="presParOf" srcId="{4B3CE52A-D807-4521-A6D4-FA8D24340075}" destId="{55A3A571-A35E-4AAC-B81A-D0CFDE08B8C8}" srcOrd="5" destOrd="0" presId="urn:microsoft.com/office/officeart/2005/8/layout/list1"/>
    <dgm:cxn modelId="{F632F417-6C39-4285-9D6D-86102DEABB7D}" type="presParOf" srcId="{4B3CE52A-D807-4521-A6D4-FA8D24340075}" destId="{139BF989-BF3B-4718-8342-7B0B89CF4F5D}" srcOrd="6" destOrd="0" presId="urn:microsoft.com/office/officeart/2005/8/layout/list1"/>
    <dgm:cxn modelId="{4467AF67-9798-4231-9EC8-C83C8939A7A1}" type="presParOf" srcId="{4B3CE52A-D807-4521-A6D4-FA8D24340075}" destId="{13012BE1-B58E-44D5-9EB5-B8888350A112}" srcOrd="7" destOrd="0" presId="urn:microsoft.com/office/officeart/2005/8/layout/list1"/>
    <dgm:cxn modelId="{1FDEF8A2-BAAF-44F0-BCC2-549BF6B53DE3}" type="presParOf" srcId="{4B3CE52A-D807-4521-A6D4-FA8D24340075}" destId="{E6108992-4845-46F8-A86C-5DDC1B257C67}" srcOrd="8" destOrd="0" presId="urn:microsoft.com/office/officeart/2005/8/layout/list1"/>
    <dgm:cxn modelId="{87115251-DD8F-44A7-8C14-E29CE3F6FA5A}" type="presParOf" srcId="{E6108992-4845-46F8-A86C-5DDC1B257C67}" destId="{48B3C1B0-E513-42A3-9228-1AF222EF7475}" srcOrd="0" destOrd="0" presId="urn:microsoft.com/office/officeart/2005/8/layout/list1"/>
    <dgm:cxn modelId="{33B10686-0A96-4443-823C-68A8577CC456}" type="presParOf" srcId="{E6108992-4845-46F8-A86C-5DDC1B257C67}" destId="{E8B593F4-D409-4523-AD65-DF652F01B2B7}" srcOrd="1" destOrd="0" presId="urn:microsoft.com/office/officeart/2005/8/layout/list1"/>
    <dgm:cxn modelId="{DF9A9236-395B-49F5-B230-54DAE83A2977}" type="presParOf" srcId="{4B3CE52A-D807-4521-A6D4-FA8D24340075}" destId="{82F2832C-4B7A-4295-9358-BDA816996025}" srcOrd="9" destOrd="0" presId="urn:microsoft.com/office/officeart/2005/8/layout/list1"/>
    <dgm:cxn modelId="{16466122-283D-4C97-B1B4-422E7B86210D}" type="presParOf" srcId="{4B3CE52A-D807-4521-A6D4-FA8D24340075}" destId="{CB17CE8E-AEA7-41F7-B864-E9B8BCC62A6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2C2F90-7E15-46F7-890F-A206AD99C8CC}"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s-CO"/>
        </a:p>
      </dgm:t>
    </dgm:pt>
    <dgm:pt modelId="{5E45A849-A7D0-48AE-8400-6FF259FC1E14}">
      <dgm:prSet phldrT="[Texto]"/>
      <dgm:spPr/>
      <dgm:t>
        <a:bodyPr/>
        <a:lstStyle/>
        <a:p>
          <a:r>
            <a:rPr lang="es-CO" dirty="0"/>
            <a:t>1.</a:t>
          </a:r>
        </a:p>
      </dgm:t>
    </dgm:pt>
    <dgm:pt modelId="{9B665A9A-6A11-4F7A-A955-2C4728738CE0}" type="parTrans" cxnId="{EDA0A9BF-7C03-46D2-A9B5-9206F163A083}">
      <dgm:prSet/>
      <dgm:spPr/>
      <dgm:t>
        <a:bodyPr/>
        <a:lstStyle/>
        <a:p>
          <a:endParaRPr lang="es-CO"/>
        </a:p>
      </dgm:t>
    </dgm:pt>
    <dgm:pt modelId="{ADBE92B3-9653-4828-866A-760583B5A1D7}" type="sibTrans" cxnId="{EDA0A9BF-7C03-46D2-A9B5-9206F163A083}">
      <dgm:prSet/>
      <dgm:spPr/>
      <dgm:t>
        <a:bodyPr/>
        <a:lstStyle/>
        <a:p>
          <a:endParaRPr lang="es-CO"/>
        </a:p>
      </dgm:t>
    </dgm:pt>
    <dgm:pt modelId="{63D9BCF9-9881-475B-AAC8-9C761CFB0D97}">
      <dgm:prSet phldrT="[Texto]"/>
      <dgm:spPr>
        <a:solidFill>
          <a:schemeClr val="accent4">
            <a:lumMod val="75000"/>
          </a:schemeClr>
        </a:solidFill>
      </dgm:spPr>
      <dgm:t>
        <a:bodyPr/>
        <a:lstStyle/>
        <a:p>
          <a:r>
            <a:rPr lang="es-CO" b="1" dirty="0"/>
            <a:t>Ley 100 de 1993, Artículo 246:</a:t>
          </a:r>
        </a:p>
      </dgm:t>
    </dgm:pt>
    <dgm:pt modelId="{D79C2A64-FD25-45D1-A926-9AFE449FE87B}" type="parTrans" cxnId="{8E40F44B-E73F-468D-B73B-60D0575EF375}">
      <dgm:prSet/>
      <dgm:spPr/>
      <dgm:t>
        <a:bodyPr/>
        <a:lstStyle/>
        <a:p>
          <a:endParaRPr lang="es-CO"/>
        </a:p>
      </dgm:t>
    </dgm:pt>
    <dgm:pt modelId="{EB845D48-8E3F-4BF6-A0B2-8789E3CE3550}" type="sibTrans" cxnId="{8E40F44B-E73F-468D-B73B-60D0575EF375}">
      <dgm:prSet/>
      <dgm:spPr/>
      <dgm:t>
        <a:bodyPr/>
        <a:lstStyle/>
        <a:p>
          <a:endParaRPr lang="es-CO"/>
        </a:p>
      </dgm:t>
    </dgm:pt>
    <dgm:pt modelId="{CC20356B-5494-44DE-9808-8C88A1685983}">
      <dgm:prSet phldrT="[Texto]"/>
      <dgm:spPr/>
      <dgm:t>
        <a:bodyPr/>
        <a:lstStyle/>
        <a:p>
          <a:r>
            <a:rPr lang="es-CO" dirty="0"/>
            <a:t>2.</a:t>
          </a:r>
        </a:p>
      </dgm:t>
    </dgm:pt>
    <dgm:pt modelId="{9B50CBC7-AE81-47F2-8D29-E4B25F5C00B2}" type="parTrans" cxnId="{A2A776BF-3AF0-4D5F-B7FD-8FEB902927B8}">
      <dgm:prSet/>
      <dgm:spPr/>
      <dgm:t>
        <a:bodyPr/>
        <a:lstStyle/>
        <a:p>
          <a:endParaRPr lang="es-CO"/>
        </a:p>
      </dgm:t>
    </dgm:pt>
    <dgm:pt modelId="{0274919A-7BFA-4473-9A71-5A4428CE18CF}" type="sibTrans" cxnId="{A2A776BF-3AF0-4D5F-B7FD-8FEB902927B8}">
      <dgm:prSet/>
      <dgm:spPr/>
      <dgm:t>
        <a:bodyPr/>
        <a:lstStyle/>
        <a:p>
          <a:endParaRPr lang="es-CO"/>
        </a:p>
      </dgm:t>
    </dgm:pt>
    <dgm:pt modelId="{451C473E-B956-411F-8C63-3F72445A384A}">
      <dgm:prSet phldrT="[Texto]"/>
      <dgm:spPr>
        <a:solidFill>
          <a:schemeClr val="accent4">
            <a:lumMod val="50000"/>
          </a:schemeClr>
        </a:solidFill>
      </dgm:spPr>
      <dgm:t>
        <a:bodyPr/>
        <a:lstStyle/>
        <a:p>
          <a:r>
            <a:rPr lang="es-CO" b="1" dirty="0"/>
            <a:t>Declaración de Guatemala 2009:</a:t>
          </a:r>
        </a:p>
      </dgm:t>
    </dgm:pt>
    <dgm:pt modelId="{2CC14310-7910-4A31-99AA-E1EDCE662A5F}" type="parTrans" cxnId="{7364E828-5E05-45E7-B252-19628F475984}">
      <dgm:prSet/>
      <dgm:spPr/>
      <dgm:t>
        <a:bodyPr/>
        <a:lstStyle/>
        <a:p>
          <a:endParaRPr lang="es-CO"/>
        </a:p>
      </dgm:t>
    </dgm:pt>
    <dgm:pt modelId="{3CDCACED-8530-4C5D-BD67-220938F23CF9}" type="sibTrans" cxnId="{7364E828-5E05-45E7-B252-19628F475984}">
      <dgm:prSet/>
      <dgm:spPr/>
      <dgm:t>
        <a:bodyPr/>
        <a:lstStyle/>
        <a:p>
          <a:endParaRPr lang="es-CO"/>
        </a:p>
      </dgm:t>
    </dgm:pt>
    <dgm:pt modelId="{80764801-E262-4F8E-BC10-C20377DB3564}">
      <dgm:prSet phldrT="[Texto]"/>
      <dgm:spPr>
        <a:solidFill>
          <a:schemeClr val="accent4">
            <a:lumMod val="50000"/>
          </a:schemeClr>
        </a:solidFill>
      </dgm:spPr>
      <dgm:t>
        <a:bodyPr/>
        <a:lstStyle/>
        <a:p>
          <a:r>
            <a:rPr lang="es-CO" dirty="0"/>
            <a:t>Acuerdo regional para trabajar por la Cultura de la seguridad social en América Latina</a:t>
          </a:r>
        </a:p>
      </dgm:t>
    </dgm:pt>
    <dgm:pt modelId="{87582382-7547-4E37-9A40-B4E1740402CE}" type="parTrans" cxnId="{05A6D57C-8E4D-4131-9D7E-AC72605C55C7}">
      <dgm:prSet/>
      <dgm:spPr/>
      <dgm:t>
        <a:bodyPr/>
        <a:lstStyle/>
        <a:p>
          <a:endParaRPr lang="es-CO"/>
        </a:p>
      </dgm:t>
    </dgm:pt>
    <dgm:pt modelId="{8F41235B-4C12-4C9F-B9BE-78278456C027}" type="sibTrans" cxnId="{05A6D57C-8E4D-4131-9D7E-AC72605C55C7}">
      <dgm:prSet/>
      <dgm:spPr/>
      <dgm:t>
        <a:bodyPr/>
        <a:lstStyle/>
        <a:p>
          <a:endParaRPr lang="es-CO"/>
        </a:p>
      </dgm:t>
    </dgm:pt>
    <dgm:pt modelId="{74192F53-4590-4950-8867-F647FF52B6E8}">
      <dgm:prSet phldrT="[Texto]"/>
      <dgm:spPr/>
      <dgm:t>
        <a:bodyPr/>
        <a:lstStyle/>
        <a:p>
          <a:r>
            <a:rPr lang="es-CO" dirty="0"/>
            <a:t>3.</a:t>
          </a:r>
        </a:p>
      </dgm:t>
    </dgm:pt>
    <dgm:pt modelId="{957FF34F-B698-4C33-96F2-8C90F41DE791}" type="parTrans" cxnId="{72E56AAA-5CFD-4B54-9F86-168CBB32FB8C}">
      <dgm:prSet/>
      <dgm:spPr/>
      <dgm:t>
        <a:bodyPr/>
        <a:lstStyle/>
        <a:p>
          <a:endParaRPr lang="es-CO"/>
        </a:p>
      </dgm:t>
    </dgm:pt>
    <dgm:pt modelId="{576854D8-EDE4-4DA3-B970-17FAD65C697F}" type="sibTrans" cxnId="{72E56AAA-5CFD-4B54-9F86-168CBB32FB8C}">
      <dgm:prSet/>
      <dgm:spPr/>
      <dgm:t>
        <a:bodyPr/>
        <a:lstStyle/>
        <a:p>
          <a:endParaRPr lang="es-CO"/>
        </a:p>
      </dgm:t>
    </dgm:pt>
    <dgm:pt modelId="{0CBC0940-1DCF-46C4-A1EE-C2B1ABE2051B}">
      <dgm:prSet phldrT="[Texto]"/>
      <dgm:spPr>
        <a:solidFill>
          <a:schemeClr val="accent3">
            <a:lumMod val="75000"/>
          </a:schemeClr>
        </a:solidFill>
      </dgm:spPr>
      <dgm:t>
        <a:bodyPr/>
        <a:lstStyle/>
        <a:p>
          <a:r>
            <a:rPr lang="es-CO" b="1" dirty="0"/>
            <a:t>Ley 1502 de 2011:</a:t>
          </a:r>
        </a:p>
      </dgm:t>
    </dgm:pt>
    <dgm:pt modelId="{AB2AB7B8-88AF-4BC0-A0D3-C0F458FCC1E0}" type="parTrans" cxnId="{1736BB4E-0C5B-4447-BA84-9257B60F975B}">
      <dgm:prSet/>
      <dgm:spPr/>
      <dgm:t>
        <a:bodyPr/>
        <a:lstStyle/>
        <a:p>
          <a:endParaRPr lang="es-CO"/>
        </a:p>
      </dgm:t>
    </dgm:pt>
    <dgm:pt modelId="{FD8ABE38-D53D-4550-BF75-965BF1D2280C}" type="sibTrans" cxnId="{1736BB4E-0C5B-4447-BA84-9257B60F975B}">
      <dgm:prSet/>
      <dgm:spPr/>
      <dgm:t>
        <a:bodyPr/>
        <a:lstStyle/>
        <a:p>
          <a:endParaRPr lang="es-CO"/>
        </a:p>
      </dgm:t>
    </dgm:pt>
    <dgm:pt modelId="{F4111901-DF4D-46EA-A71D-05AC76557D05}">
      <dgm:prSet phldrT="[Texto]"/>
      <dgm:spPr>
        <a:solidFill>
          <a:schemeClr val="accent4">
            <a:lumMod val="50000"/>
          </a:schemeClr>
        </a:solidFill>
      </dgm:spPr>
      <dgm:t>
        <a:bodyPr/>
        <a:lstStyle/>
        <a:p>
          <a:endParaRPr lang="es-CO" dirty="0"/>
        </a:p>
      </dgm:t>
    </dgm:pt>
    <dgm:pt modelId="{5C8845A1-AE6E-411E-BE63-6B7FAD034A67}" type="parTrans" cxnId="{9310B0C9-3B5A-48D5-95C3-482E5C8D850F}">
      <dgm:prSet/>
      <dgm:spPr/>
      <dgm:t>
        <a:bodyPr/>
        <a:lstStyle/>
        <a:p>
          <a:endParaRPr lang="es-CO"/>
        </a:p>
      </dgm:t>
    </dgm:pt>
    <dgm:pt modelId="{38048DC1-A5E0-42DF-8095-D3559035543C}" type="sibTrans" cxnId="{9310B0C9-3B5A-48D5-95C3-482E5C8D850F}">
      <dgm:prSet/>
      <dgm:spPr/>
      <dgm:t>
        <a:bodyPr/>
        <a:lstStyle/>
        <a:p>
          <a:endParaRPr lang="es-CO"/>
        </a:p>
      </dgm:t>
    </dgm:pt>
    <dgm:pt modelId="{F1A7BD67-E0ED-4A0D-85CD-1E20CCF9F339}">
      <dgm:prSet phldrT="[Texto]"/>
      <dgm:spPr>
        <a:solidFill>
          <a:schemeClr val="accent4">
            <a:lumMod val="75000"/>
          </a:schemeClr>
        </a:solidFill>
      </dgm:spPr>
      <dgm:t>
        <a:bodyPr/>
        <a:lstStyle/>
        <a:p>
          <a:r>
            <a:rPr lang="es-CO" dirty="0"/>
            <a:t>Se crea el SGSSS y se expresa la importancia de acercarlo a los colombianos</a:t>
          </a:r>
        </a:p>
      </dgm:t>
    </dgm:pt>
    <dgm:pt modelId="{DE0C98BC-01EF-43C9-818B-2C6799792D45}" type="parTrans" cxnId="{17CBB160-6AFA-45C9-B7D5-DECE8B338608}">
      <dgm:prSet/>
      <dgm:spPr/>
      <dgm:t>
        <a:bodyPr/>
        <a:lstStyle/>
        <a:p>
          <a:endParaRPr lang="es-CO"/>
        </a:p>
      </dgm:t>
    </dgm:pt>
    <dgm:pt modelId="{A0694D0F-C4E8-460B-8008-F5575833EF45}" type="sibTrans" cxnId="{17CBB160-6AFA-45C9-B7D5-DECE8B338608}">
      <dgm:prSet/>
      <dgm:spPr/>
      <dgm:t>
        <a:bodyPr/>
        <a:lstStyle/>
        <a:p>
          <a:endParaRPr lang="es-CO"/>
        </a:p>
      </dgm:t>
    </dgm:pt>
    <dgm:pt modelId="{423143D4-C3AA-48D6-83C5-F7CE17A3DA27}">
      <dgm:prSet phldrT="[Texto]"/>
      <dgm:spPr>
        <a:solidFill>
          <a:schemeClr val="accent4">
            <a:lumMod val="75000"/>
          </a:schemeClr>
        </a:solidFill>
      </dgm:spPr>
      <dgm:t>
        <a:bodyPr/>
        <a:lstStyle/>
        <a:p>
          <a:endParaRPr lang="es-CO" b="1" dirty="0"/>
        </a:p>
      </dgm:t>
    </dgm:pt>
    <dgm:pt modelId="{EC2915C9-6E44-450D-B50C-E36D604580D1}" type="parTrans" cxnId="{8F79B196-D222-48D6-B046-C84F20198BE7}">
      <dgm:prSet/>
      <dgm:spPr/>
      <dgm:t>
        <a:bodyPr/>
        <a:lstStyle/>
        <a:p>
          <a:endParaRPr lang="es-CO"/>
        </a:p>
      </dgm:t>
    </dgm:pt>
    <dgm:pt modelId="{8DDB1B09-8D6D-4420-ACFC-AF8A2A06E8A6}" type="sibTrans" cxnId="{8F79B196-D222-48D6-B046-C84F20198BE7}">
      <dgm:prSet/>
      <dgm:spPr/>
      <dgm:t>
        <a:bodyPr/>
        <a:lstStyle/>
        <a:p>
          <a:endParaRPr lang="es-CO"/>
        </a:p>
      </dgm:t>
    </dgm:pt>
    <dgm:pt modelId="{EC8D7622-8283-43EB-AE56-9B2C5F6800A8}">
      <dgm:prSet phldrT="[Texto]"/>
      <dgm:spPr>
        <a:solidFill>
          <a:schemeClr val="accent4">
            <a:lumMod val="75000"/>
          </a:schemeClr>
        </a:solidFill>
      </dgm:spPr>
      <dgm:t>
        <a:bodyPr/>
        <a:lstStyle/>
        <a:p>
          <a:endParaRPr lang="es-CO" dirty="0"/>
        </a:p>
      </dgm:t>
    </dgm:pt>
    <dgm:pt modelId="{36342DF9-A55C-4EB2-B69F-FB87DA8E07A2}" type="parTrans" cxnId="{06DE2E54-4EA9-4EB9-934E-6AA8F1517F76}">
      <dgm:prSet/>
      <dgm:spPr/>
      <dgm:t>
        <a:bodyPr/>
        <a:lstStyle/>
        <a:p>
          <a:endParaRPr lang="es-CO"/>
        </a:p>
      </dgm:t>
    </dgm:pt>
    <dgm:pt modelId="{D140FC76-7EFE-437B-9C55-1658948A14D8}" type="sibTrans" cxnId="{06DE2E54-4EA9-4EB9-934E-6AA8F1517F76}">
      <dgm:prSet/>
      <dgm:spPr/>
      <dgm:t>
        <a:bodyPr/>
        <a:lstStyle/>
        <a:p>
          <a:endParaRPr lang="es-CO"/>
        </a:p>
      </dgm:t>
    </dgm:pt>
    <dgm:pt modelId="{3DEC3A0F-881F-4BFE-8C8D-B2F6F77F0E39}">
      <dgm:prSet phldrT="[Texto]"/>
      <dgm:spPr>
        <a:solidFill>
          <a:schemeClr val="accent3">
            <a:lumMod val="75000"/>
          </a:schemeClr>
        </a:solidFill>
      </dgm:spPr>
      <dgm:t>
        <a:bodyPr/>
        <a:lstStyle/>
        <a:p>
          <a:r>
            <a:rPr lang="es-CO" b="1" dirty="0"/>
            <a:t>Regula la Cultura de la Seguridad Social en Colombia y responsabiliza al Ministerio de Salud 8antes de Protección Social) de construir un Plan para lograrlo.</a:t>
          </a:r>
        </a:p>
      </dgm:t>
    </dgm:pt>
    <dgm:pt modelId="{93C32549-4A63-4A71-8FE3-C7B4A2051114}" type="parTrans" cxnId="{DEACAB31-321D-4C29-97E5-B631B9986B81}">
      <dgm:prSet/>
      <dgm:spPr/>
      <dgm:t>
        <a:bodyPr/>
        <a:lstStyle/>
        <a:p>
          <a:endParaRPr lang="es-CO"/>
        </a:p>
      </dgm:t>
    </dgm:pt>
    <dgm:pt modelId="{B386D2BF-6A8A-49E7-BEAD-FE179AA6506B}" type="sibTrans" cxnId="{DEACAB31-321D-4C29-97E5-B631B9986B81}">
      <dgm:prSet/>
      <dgm:spPr/>
      <dgm:t>
        <a:bodyPr/>
        <a:lstStyle/>
        <a:p>
          <a:endParaRPr lang="es-CO"/>
        </a:p>
      </dgm:t>
    </dgm:pt>
    <dgm:pt modelId="{26E8AFB2-8D6A-4DD9-B40B-D0E254610F60}">
      <dgm:prSet phldrT="[Texto]"/>
      <dgm:spPr>
        <a:solidFill>
          <a:schemeClr val="accent3">
            <a:lumMod val="75000"/>
          </a:schemeClr>
        </a:solidFill>
      </dgm:spPr>
      <dgm:t>
        <a:bodyPr/>
        <a:lstStyle/>
        <a:p>
          <a:endParaRPr lang="es-CO" b="1" dirty="0"/>
        </a:p>
      </dgm:t>
    </dgm:pt>
    <dgm:pt modelId="{5EBA4945-D53E-462D-98A7-D11F631DAEE8}" type="parTrans" cxnId="{83719227-77B2-48B6-BAE1-97DB55C281B4}">
      <dgm:prSet/>
      <dgm:spPr/>
      <dgm:t>
        <a:bodyPr/>
        <a:lstStyle/>
        <a:p>
          <a:endParaRPr lang="es-CO"/>
        </a:p>
      </dgm:t>
    </dgm:pt>
    <dgm:pt modelId="{6C2B2F10-369E-4CC1-87AB-8ECAC21A3E6B}" type="sibTrans" cxnId="{83719227-77B2-48B6-BAE1-97DB55C281B4}">
      <dgm:prSet/>
      <dgm:spPr/>
      <dgm:t>
        <a:bodyPr/>
        <a:lstStyle/>
        <a:p>
          <a:endParaRPr lang="es-CO"/>
        </a:p>
      </dgm:t>
    </dgm:pt>
    <dgm:pt modelId="{1E314FD4-9053-4316-8F94-16214E2CBECF}" type="pres">
      <dgm:prSet presAssocID="{3C2C2F90-7E15-46F7-890F-A206AD99C8CC}" presName="linearFlow" presStyleCnt="0">
        <dgm:presLayoutVars>
          <dgm:dir/>
          <dgm:animLvl val="lvl"/>
          <dgm:resizeHandles/>
        </dgm:presLayoutVars>
      </dgm:prSet>
      <dgm:spPr/>
    </dgm:pt>
    <dgm:pt modelId="{19D99867-9F4F-411D-B361-A305F093CFD5}" type="pres">
      <dgm:prSet presAssocID="{5E45A849-A7D0-48AE-8400-6FF259FC1E14}" presName="compositeNode" presStyleCnt="0">
        <dgm:presLayoutVars>
          <dgm:bulletEnabled val="1"/>
        </dgm:presLayoutVars>
      </dgm:prSet>
      <dgm:spPr/>
    </dgm:pt>
    <dgm:pt modelId="{53CDA4BC-F8C5-4B64-8936-421C7CB39962}" type="pres">
      <dgm:prSet presAssocID="{5E45A849-A7D0-48AE-8400-6FF259FC1E14}" presName="imag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A59C744F-E9FF-4340-A9C2-CBE4062735B0}" type="pres">
      <dgm:prSet presAssocID="{5E45A849-A7D0-48AE-8400-6FF259FC1E14}" presName="childNode" presStyleLbl="node1" presStyleIdx="0" presStyleCnt="3">
        <dgm:presLayoutVars>
          <dgm:bulletEnabled val="1"/>
        </dgm:presLayoutVars>
      </dgm:prSet>
      <dgm:spPr/>
    </dgm:pt>
    <dgm:pt modelId="{F81D4B74-58CB-4F39-9BB0-14386090334E}" type="pres">
      <dgm:prSet presAssocID="{5E45A849-A7D0-48AE-8400-6FF259FC1E14}" presName="parentNode" presStyleLbl="revTx" presStyleIdx="0" presStyleCnt="3">
        <dgm:presLayoutVars>
          <dgm:chMax val="0"/>
          <dgm:bulletEnabled val="1"/>
        </dgm:presLayoutVars>
      </dgm:prSet>
      <dgm:spPr/>
    </dgm:pt>
    <dgm:pt modelId="{5A8CE008-C39B-4420-8E76-9EF21A6C719F}" type="pres">
      <dgm:prSet presAssocID="{ADBE92B3-9653-4828-866A-760583B5A1D7}" presName="sibTrans" presStyleCnt="0"/>
      <dgm:spPr/>
    </dgm:pt>
    <dgm:pt modelId="{EBE41415-09C1-4066-8A33-05E4BD1DC6F8}" type="pres">
      <dgm:prSet presAssocID="{CC20356B-5494-44DE-9808-8C88A1685983}" presName="compositeNode" presStyleCnt="0">
        <dgm:presLayoutVars>
          <dgm:bulletEnabled val="1"/>
        </dgm:presLayoutVars>
      </dgm:prSet>
      <dgm:spPr/>
    </dgm:pt>
    <dgm:pt modelId="{B6A46B0F-F132-45EF-A226-0DDB6BD9C307}" type="pres">
      <dgm:prSet presAssocID="{CC20356B-5494-44DE-9808-8C88A1685983}"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dgm:spPr>
    </dgm:pt>
    <dgm:pt modelId="{F45B932B-2472-47C2-8EAC-75F2507AE968}" type="pres">
      <dgm:prSet presAssocID="{CC20356B-5494-44DE-9808-8C88A1685983}" presName="childNode" presStyleLbl="node1" presStyleIdx="1" presStyleCnt="3">
        <dgm:presLayoutVars>
          <dgm:bulletEnabled val="1"/>
        </dgm:presLayoutVars>
      </dgm:prSet>
      <dgm:spPr/>
    </dgm:pt>
    <dgm:pt modelId="{C152EEC5-125E-4985-8E48-D1EDE141B13B}" type="pres">
      <dgm:prSet presAssocID="{CC20356B-5494-44DE-9808-8C88A1685983}" presName="parentNode" presStyleLbl="revTx" presStyleIdx="1" presStyleCnt="3">
        <dgm:presLayoutVars>
          <dgm:chMax val="0"/>
          <dgm:bulletEnabled val="1"/>
        </dgm:presLayoutVars>
      </dgm:prSet>
      <dgm:spPr/>
    </dgm:pt>
    <dgm:pt modelId="{1292B40A-6CDB-48A4-B380-A56FD3B5C2F6}" type="pres">
      <dgm:prSet presAssocID="{0274919A-7BFA-4473-9A71-5A4428CE18CF}" presName="sibTrans" presStyleCnt="0"/>
      <dgm:spPr/>
    </dgm:pt>
    <dgm:pt modelId="{9ED51D2B-CC3F-4083-AAF9-C848728A6ABB}" type="pres">
      <dgm:prSet presAssocID="{74192F53-4590-4950-8867-F647FF52B6E8}" presName="compositeNode" presStyleCnt="0">
        <dgm:presLayoutVars>
          <dgm:bulletEnabled val="1"/>
        </dgm:presLayoutVars>
      </dgm:prSet>
      <dgm:spPr/>
    </dgm:pt>
    <dgm:pt modelId="{D931F8DC-D49E-4757-8537-A18E418DD025}" type="pres">
      <dgm:prSet presAssocID="{74192F53-4590-4950-8867-F647FF52B6E8}"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7000" b="-17000"/>
          </a:stretch>
        </a:blipFill>
      </dgm:spPr>
    </dgm:pt>
    <dgm:pt modelId="{70E1CE82-4AD8-43EB-9BD4-8A3DE0E87398}" type="pres">
      <dgm:prSet presAssocID="{74192F53-4590-4950-8867-F647FF52B6E8}" presName="childNode" presStyleLbl="node1" presStyleIdx="2" presStyleCnt="3">
        <dgm:presLayoutVars>
          <dgm:bulletEnabled val="1"/>
        </dgm:presLayoutVars>
      </dgm:prSet>
      <dgm:spPr/>
    </dgm:pt>
    <dgm:pt modelId="{EBE11A4F-B902-414A-837C-5129D5AFE3A3}" type="pres">
      <dgm:prSet presAssocID="{74192F53-4590-4950-8867-F647FF52B6E8}" presName="parentNode" presStyleLbl="revTx" presStyleIdx="2" presStyleCnt="3">
        <dgm:presLayoutVars>
          <dgm:chMax val="0"/>
          <dgm:bulletEnabled val="1"/>
        </dgm:presLayoutVars>
      </dgm:prSet>
      <dgm:spPr/>
    </dgm:pt>
  </dgm:ptLst>
  <dgm:cxnLst>
    <dgm:cxn modelId="{5B70A705-E844-46CC-8D23-97E7DA23078C}" type="presOf" srcId="{3C2C2F90-7E15-46F7-890F-A206AD99C8CC}" destId="{1E314FD4-9053-4316-8F94-16214E2CBECF}" srcOrd="0" destOrd="0" presId="urn:microsoft.com/office/officeart/2005/8/layout/hList2"/>
    <dgm:cxn modelId="{750AC906-31AA-44C2-81E7-ABDDE8A878F4}" type="presOf" srcId="{74192F53-4590-4950-8867-F647FF52B6E8}" destId="{EBE11A4F-B902-414A-837C-5129D5AFE3A3}" srcOrd="0" destOrd="0" presId="urn:microsoft.com/office/officeart/2005/8/layout/hList2"/>
    <dgm:cxn modelId="{BDBC9E25-1122-46BB-AE84-3A02C52A8FCA}" type="presOf" srcId="{26E8AFB2-8D6A-4DD9-B40B-D0E254610F60}" destId="{70E1CE82-4AD8-43EB-9BD4-8A3DE0E87398}" srcOrd="0" destOrd="1" presId="urn:microsoft.com/office/officeart/2005/8/layout/hList2"/>
    <dgm:cxn modelId="{83719227-77B2-48B6-BAE1-97DB55C281B4}" srcId="{74192F53-4590-4950-8867-F647FF52B6E8}" destId="{26E8AFB2-8D6A-4DD9-B40B-D0E254610F60}" srcOrd="1" destOrd="0" parTransId="{5EBA4945-D53E-462D-98A7-D11F631DAEE8}" sibTransId="{6C2B2F10-369E-4CC1-87AB-8ECAC21A3E6B}"/>
    <dgm:cxn modelId="{7364E828-5E05-45E7-B252-19628F475984}" srcId="{CC20356B-5494-44DE-9808-8C88A1685983}" destId="{451C473E-B956-411F-8C63-3F72445A384A}" srcOrd="0" destOrd="0" parTransId="{2CC14310-7910-4A31-99AA-E1EDCE662A5F}" sibTransId="{3CDCACED-8530-4C5D-BD67-220938F23CF9}"/>
    <dgm:cxn modelId="{F2E7B12F-DDD0-42B3-A588-51D58B3573B2}" type="presOf" srcId="{CC20356B-5494-44DE-9808-8C88A1685983}" destId="{C152EEC5-125E-4985-8E48-D1EDE141B13B}" srcOrd="0" destOrd="0" presId="urn:microsoft.com/office/officeart/2005/8/layout/hList2"/>
    <dgm:cxn modelId="{DEACAB31-321D-4C29-97E5-B631B9986B81}" srcId="{74192F53-4590-4950-8867-F647FF52B6E8}" destId="{3DEC3A0F-881F-4BFE-8C8D-B2F6F77F0E39}" srcOrd="2" destOrd="0" parTransId="{93C32549-4A63-4A71-8FE3-C7B4A2051114}" sibTransId="{B386D2BF-6A8A-49E7-BEAD-FE179AA6506B}"/>
    <dgm:cxn modelId="{17CBB160-6AFA-45C9-B7D5-DECE8B338608}" srcId="{5E45A849-A7D0-48AE-8400-6FF259FC1E14}" destId="{F1A7BD67-E0ED-4A0D-85CD-1E20CCF9F339}" srcOrd="3" destOrd="0" parTransId="{DE0C98BC-01EF-43C9-818B-2C6799792D45}" sibTransId="{A0694D0F-C4E8-460B-8008-F5575833EF45}"/>
    <dgm:cxn modelId="{8E40F44B-E73F-468D-B73B-60D0575EF375}" srcId="{5E45A849-A7D0-48AE-8400-6FF259FC1E14}" destId="{63D9BCF9-9881-475B-AAC8-9C761CFB0D97}" srcOrd="0" destOrd="0" parTransId="{D79C2A64-FD25-45D1-A926-9AFE449FE87B}" sibTransId="{EB845D48-8E3F-4BF6-A0B2-8789E3CE3550}"/>
    <dgm:cxn modelId="{1736BB4E-0C5B-4447-BA84-9257B60F975B}" srcId="{74192F53-4590-4950-8867-F647FF52B6E8}" destId="{0CBC0940-1DCF-46C4-A1EE-C2B1ABE2051B}" srcOrd="0" destOrd="0" parTransId="{AB2AB7B8-88AF-4BC0-A0D3-C0F458FCC1E0}" sibTransId="{FD8ABE38-D53D-4550-BF75-965BF1D2280C}"/>
    <dgm:cxn modelId="{E2F21154-1E60-4CFE-9E2C-06DD1BC35A31}" type="presOf" srcId="{F1A7BD67-E0ED-4A0D-85CD-1E20CCF9F339}" destId="{A59C744F-E9FF-4340-A9C2-CBE4062735B0}" srcOrd="0" destOrd="3" presId="urn:microsoft.com/office/officeart/2005/8/layout/hList2"/>
    <dgm:cxn modelId="{06DE2E54-4EA9-4EB9-934E-6AA8F1517F76}" srcId="{5E45A849-A7D0-48AE-8400-6FF259FC1E14}" destId="{EC8D7622-8283-43EB-AE56-9B2C5F6800A8}" srcOrd="2" destOrd="0" parTransId="{36342DF9-A55C-4EB2-B69F-FB87DA8E07A2}" sibTransId="{D140FC76-7EFE-437B-9C55-1658948A14D8}"/>
    <dgm:cxn modelId="{05A6D57C-8E4D-4131-9D7E-AC72605C55C7}" srcId="{CC20356B-5494-44DE-9808-8C88A1685983}" destId="{80764801-E262-4F8E-BC10-C20377DB3564}" srcOrd="2" destOrd="0" parTransId="{87582382-7547-4E37-9A40-B4E1740402CE}" sibTransId="{8F41235B-4C12-4C9F-B9BE-78278456C027}"/>
    <dgm:cxn modelId="{7ECE6796-A313-49DF-A876-AFA89B551DF0}" type="presOf" srcId="{5E45A849-A7D0-48AE-8400-6FF259FC1E14}" destId="{F81D4B74-58CB-4F39-9BB0-14386090334E}" srcOrd="0" destOrd="0" presId="urn:microsoft.com/office/officeart/2005/8/layout/hList2"/>
    <dgm:cxn modelId="{8F79B196-D222-48D6-B046-C84F20198BE7}" srcId="{5E45A849-A7D0-48AE-8400-6FF259FC1E14}" destId="{423143D4-C3AA-48D6-83C5-F7CE17A3DA27}" srcOrd="1" destOrd="0" parTransId="{EC2915C9-6E44-450D-B50C-E36D604580D1}" sibTransId="{8DDB1B09-8D6D-4420-ACFC-AF8A2A06E8A6}"/>
    <dgm:cxn modelId="{BFBD0C98-F0DC-4FAD-A5B4-50547B8C8FE2}" type="presOf" srcId="{80764801-E262-4F8E-BC10-C20377DB3564}" destId="{F45B932B-2472-47C2-8EAC-75F2507AE968}" srcOrd="0" destOrd="2" presId="urn:microsoft.com/office/officeart/2005/8/layout/hList2"/>
    <dgm:cxn modelId="{72E56AAA-5CFD-4B54-9F86-168CBB32FB8C}" srcId="{3C2C2F90-7E15-46F7-890F-A206AD99C8CC}" destId="{74192F53-4590-4950-8867-F647FF52B6E8}" srcOrd="2" destOrd="0" parTransId="{957FF34F-B698-4C33-96F2-8C90F41DE791}" sibTransId="{576854D8-EDE4-4DA3-B970-17FAD65C697F}"/>
    <dgm:cxn modelId="{B29A85AC-D546-4D39-9AF3-55854D0AA222}" type="presOf" srcId="{EC8D7622-8283-43EB-AE56-9B2C5F6800A8}" destId="{A59C744F-E9FF-4340-A9C2-CBE4062735B0}" srcOrd="0" destOrd="2" presId="urn:microsoft.com/office/officeart/2005/8/layout/hList2"/>
    <dgm:cxn modelId="{5B436AAE-DF06-4F8A-9099-23DCEFF6F85A}" type="presOf" srcId="{423143D4-C3AA-48D6-83C5-F7CE17A3DA27}" destId="{A59C744F-E9FF-4340-A9C2-CBE4062735B0}" srcOrd="0" destOrd="1" presId="urn:microsoft.com/office/officeart/2005/8/layout/hList2"/>
    <dgm:cxn modelId="{A2A776BF-3AF0-4D5F-B7FD-8FEB902927B8}" srcId="{3C2C2F90-7E15-46F7-890F-A206AD99C8CC}" destId="{CC20356B-5494-44DE-9808-8C88A1685983}" srcOrd="1" destOrd="0" parTransId="{9B50CBC7-AE81-47F2-8D29-E4B25F5C00B2}" sibTransId="{0274919A-7BFA-4473-9A71-5A4428CE18CF}"/>
    <dgm:cxn modelId="{EDA0A9BF-7C03-46D2-A9B5-9206F163A083}" srcId="{3C2C2F90-7E15-46F7-890F-A206AD99C8CC}" destId="{5E45A849-A7D0-48AE-8400-6FF259FC1E14}" srcOrd="0" destOrd="0" parTransId="{9B665A9A-6A11-4F7A-A955-2C4728738CE0}" sibTransId="{ADBE92B3-9653-4828-866A-760583B5A1D7}"/>
    <dgm:cxn modelId="{9310B0C9-3B5A-48D5-95C3-482E5C8D850F}" srcId="{CC20356B-5494-44DE-9808-8C88A1685983}" destId="{F4111901-DF4D-46EA-A71D-05AC76557D05}" srcOrd="1" destOrd="0" parTransId="{5C8845A1-AE6E-411E-BE63-6B7FAD034A67}" sibTransId="{38048DC1-A5E0-42DF-8095-D3559035543C}"/>
    <dgm:cxn modelId="{1F8319D6-2111-4A21-AAA1-6713AB68688C}" type="presOf" srcId="{0CBC0940-1DCF-46C4-A1EE-C2B1ABE2051B}" destId="{70E1CE82-4AD8-43EB-9BD4-8A3DE0E87398}" srcOrd="0" destOrd="0" presId="urn:microsoft.com/office/officeart/2005/8/layout/hList2"/>
    <dgm:cxn modelId="{8A4BCCDC-0A52-439A-8619-38E85D1B39C3}" type="presOf" srcId="{451C473E-B956-411F-8C63-3F72445A384A}" destId="{F45B932B-2472-47C2-8EAC-75F2507AE968}" srcOrd="0" destOrd="0" presId="urn:microsoft.com/office/officeart/2005/8/layout/hList2"/>
    <dgm:cxn modelId="{FFBAF5DC-098A-4176-9E0F-3739776CD5BB}" type="presOf" srcId="{F4111901-DF4D-46EA-A71D-05AC76557D05}" destId="{F45B932B-2472-47C2-8EAC-75F2507AE968}" srcOrd="0" destOrd="1" presId="urn:microsoft.com/office/officeart/2005/8/layout/hList2"/>
    <dgm:cxn modelId="{1B5BC9E9-101A-4253-9E3C-1E677F70718A}" type="presOf" srcId="{63D9BCF9-9881-475B-AAC8-9C761CFB0D97}" destId="{A59C744F-E9FF-4340-A9C2-CBE4062735B0}" srcOrd="0" destOrd="0" presId="urn:microsoft.com/office/officeart/2005/8/layout/hList2"/>
    <dgm:cxn modelId="{EC01B3F1-5D58-4DFC-85AE-66C95CBE8DDE}" type="presOf" srcId="{3DEC3A0F-881F-4BFE-8C8D-B2F6F77F0E39}" destId="{70E1CE82-4AD8-43EB-9BD4-8A3DE0E87398}" srcOrd="0" destOrd="2" presId="urn:microsoft.com/office/officeart/2005/8/layout/hList2"/>
    <dgm:cxn modelId="{38A04FEE-2844-40DB-A08B-92A37A8FDED7}" type="presParOf" srcId="{1E314FD4-9053-4316-8F94-16214E2CBECF}" destId="{19D99867-9F4F-411D-B361-A305F093CFD5}" srcOrd="0" destOrd="0" presId="urn:microsoft.com/office/officeart/2005/8/layout/hList2"/>
    <dgm:cxn modelId="{CFFD994D-7F06-45D1-9897-3127D911BB9C}" type="presParOf" srcId="{19D99867-9F4F-411D-B361-A305F093CFD5}" destId="{53CDA4BC-F8C5-4B64-8936-421C7CB39962}" srcOrd="0" destOrd="0" presId="urn:microsoft.com/office/officeart/2005/8/layout/hList2"/>
    <dgm:cxn modelId="{4CC88226-F0DC-4090-A74F-7B96E2E97493}" type="presParOf" srcId="{19D99867-9F4F-411D-B361-A305F093CFD5}" destId="{A59C744F-E9FF-4340-A9C2-CBE4062735B0}" srcOrd="1" destOrd="0" presId="urn:microsoft.com/office/officeart/2005/8/layout/hList2"/>
    <dgm:cxn modelId="{93064769-B999-483B-9426-42F6600C827B}" type="presParOf" srcId="{19D99867-9F4F-411D-B361-A305F093CFD5}" destId="{F81D4B74-58CB-4F39-9BB0-14386090334E}" srcOrd="2" destOrd="0" presId="urn:microsoft.com/office/officeart/2005/8/layout/hList2"/>
    <dgm:cxn modelId="{609D7585-239A-4272-A44B-6DF05614A3BB}" type="presParOf" srcId="{1E314FD4-9053-4316-8F94-16214E2CBECF}" destId="{5A8CE008-C39B-4420-8E76-9EF21A6C719F}" srcOrd="1" destOrd="0" presId="urn:microsoft.com/office/officeart/2005/8/layout/hList2"/>
    <dgm:cxn modelId="{E370D52B-5466-4C38-B24B-BC6B68A93D8A}" type="presParOf" srcId="{1E314FD4-9053-4316-8F94-16214E2CBECF}" destId="{EBE41415-09C1-4066-8A33-05E4BD1DC6F8}" srcOrd="2" destOrd="0" presId="urn:microsoft.com/office/officeart/2005/8/layout/hList2"/>
    <dgm:cxn modelId="{7608FFFD-8259-4407-BC6B-7D6C586D4E8C}" type="presParOf" srcId="{EBE41415-09C1-4066-8A33-05E4BD1DC6F8}" destId="{B6A46B0F-F132-45EF-A226-0DDB6BD9C307}" srcOrd="0" destOrd="0" presId="urn:microsoft.com/office/officeart/2005/8/layout/hList2"/>
    <dgm:cxn modelId="{70546F48-C805-4182-B8F0-CCC22DF8E8D2}" type="presParOf" srcId="{EBE41415-09C1-4066-8A33-05E4BD1DC6F8}" destId="{F45B932B-2472-47C2-8EAC-75F2507AE968}" srcOrd="1" destOrd="0" presId="urn:microsoft.com/office/officeart/2005/8/layout/hList2"/>
    <dgm:cxn modelId="{31D1EC7A-E472-4723-95DD-29ACD4E83AD0}" type="presParOf" srcId="{EBE41415-09C1-4066-8A33-05E4BD1DC6F8}" destId="{C152EEC5-125E-4985-8E48-D1EDE141B13B}" srcOrd="2" destOrd="0" presId="urn:microsoft.com/office/officeart/2005/8/layout/hList2"/>
    <dgm:cxn modelId="{BAF3E6DD-5609-4BE1-A485-0A09B7F37D67}" type="presParOf" srcId="{1E314FD4-9053-4316-8F94-16214E2CBECF}" destId="{1292B40A-6CDB-48A4-B380-A56FD3B5C2F6}" srcOrd="3" destOrd="0" presId="urn:microsoft.com/office/officeart/2005/8/layout/hList2"/>
    <dgm:cxn modelId="{35FE5CD6-9E1C-4908-AE31-47DA401000C2}" type="presParOf" srcId="{1E314FD4-9053-4316-8F94-16214E2CBECF}" destId="{9ED51D2B-CC3F-4083-AAF9-C848728A6ABB}" srcOrd="4" destOrd="0" presId="urn:microsoft.com/office/officeart/2005/8/layout/hList2"/>
    <dgm:cxn modelId="{FCA2F1D2-579C-4A11-BF71-8C5BA2A571A0}" type="presParOf" srcId="{9ED51D2B-CC3F-4083-AAF9-C848728A6ABB}" destId="{D931F8DC-D49E-4757-8537-A18E418DD025}" srcOrd="0" destOrd="0" presId="urn:microsoft.com/office/officeart/2005/8/layout/hList2"/>
    <dgm:cxn modelId="{448BC631-C8C6-4E42-A51D-AFA3BCA83E66}" type="presParOf" srcId="{9ED51D2B-CC3F-4083-AAF9-C848728A6ABB}" destId="{70E1CE82-4AD8-43EB-9BD4-8A3DE0E87398}" srcOrd="1" destOrd="0" presId="urn:microsoft.com/office/officeart/2005/8/layout/hList2"/>
    <dgm:cxn modelId="{469A25B9-23D8-44BC-A120-D5B963986FE1}" type="presParOf" srcId="{9ED51D2B-CC3F-4083-AAF9-C848728A6ABB}" destId="{EBE11A4F-B902-414A-837C-5129D5AFE3A3}"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92D88-E4C5-42C6-B205-E4E8435D73E3}">
      <dsp:nvSpPr>
        <dsp:cNvPr id="0" name=""/>
        <dsp:cNvSpPr/>
      </dsp:nvSpPr>
      <dsp:spPr>
        <a:xfrm>
          <a:off x="0" y="689667"/>
          <a:ext cx="803116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DAF915-6B88-472D-812C-7CCE5AD8C10B}">
      <dsp:nvSpPr>
        <dsp:cNvPr id="0" name=""/>
        <dsp:cNvSpPr/>
      </dsp:nvSpPr>
      <dsp:spPr>
        <a:xfrm>
          <a:off x="401558" y="305907"/>
          <a:ext cx="5621814" cy="76752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491" tIns="0" rIns="212491" bIns="0" numCol="1" spcCol="1270" anchor="ctr" anchorCtr="0">
          <a:noAutofit/>
        </a:bodyPr>
        <a:lstStyle/>
        <a:p>
          <a:pPr marL="0" lvl="0" indent="0" algn="l" defTabSz="1155700">
            <a:lnSpc>
              <a:spcPct val="90000"/>
            </a:lnSpc>
            <a:spcBef>
              <a:spcPct val="0"/>
            </a:spcBef>
            <a:spcAft>
              <a:spcPct val="35000"/>
            </a:spcAft>
            <a:buNone/>
          </a:pPr>
          <a:r>
            <a:rPr lang="es-CO" sz="2600" kern="1200" dirty="0"/>
            <a:t>Sistema de Salud </a:t>
          </a:r>
        </a:p>
      </dsp:txBody>
      <dsp:txXfrm>
        <a:off x="439025" y="343374"/>
        <a:ext cx="5546880" cy="692586"/>
      </dsp:txXfrm>
    </dsp:sp>
    <dsp:sp modelId="{139BF989-BF3B-4718-8342-7B0B89CF4F5D}">
      <dsp:nvSpPr>
        <dsp:cNvPr id="0" name=""/>
        <dsp:cNvSpPr/>
      </dsp:nvSpPr>
      <dsp:spPr>
        <a:xfrm>
          <a:off x="0" y="1869028"/>
          <a:ext cx="803116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F48147-E230-4467-A813-54F1D51450EC}">
      <dsp:nvSpPr>
        <dsp:cNvPr id="0" name=""/>
        <dsp:cNvSpPr/>
      </dsp:nvSpPr>
      <dsp:spPr>
        <a:xfrm>
          <a:off x="401558" y="1485268"/>
          <a:ext cx="5621814" cy="76752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491" tIns="0" rIns="212491" bIns="0" numCol="1" spcCol="1270" anchor="ctr" anchorCtr="0">
          <a:noAutofit/>
        </a:bodyPr>
        <a:lstStyle/>
        <a:p>
          <a:pPr marL="0" lvl="0" indent="0" algn="l" defTabSz="1155700">
            <a:lnSpc>
              <a:spcPct val="90000"/>
            </a:lnSpc>
            <a:spcBef>
              <a:spcPct val="0"/>
            </a:spcBef>
            <a:spcAft>
              <a:spcPct val="35000"/>
            </a:spcAft>
            <a:buNone/>
          </a:pPr>
          <a:r>
            <a:rPr lang="es-CO" sz="2600" kern="1200" dirty="0"/>
            <a:t>Sistema General de Pensiones</a:t>
          </a:r>
        </a:p>
      </dsp:txBody>
      <dsp:txXfrm>
        <a:off x="439025" y="1522735"/>
        <a:ext cx="5546880" cy="692586"/>
      </dsp:txXfrm>
    </dsp:sp>
    <dsp:sp modelId="{CB17CE8E-AEA7-41F7-B864-E9B8BCC62A69}">
      <dsp:nvSpPr>
        <dsp:cNvPr id="0" name=""/>
        <dsp:cNvSpPr/>
      </dsp:nvSpPr>
      <dsp:spPr>
        <a:xfrm>
          <a:off x="0" y="3048388"/>
          <a:ext cx="803116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B593F4-D409-4523-AD65-DF652F01B2B7}">
      <dsp:nvSpPr>
        <dsp:cNvPr id="0" name=""/>
        <dsp:cNvSpPr/>
      </dsp:nvSpPr>
      <dsp:spPr>
        <a:xfrm>
          <a:off x="401558" y="2664628"/>
          <a:ext cx="5621814" cy="76752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491" tIns="0" rIns="212491" bIns="0" numCol="1" spcCol="1270" anchor="ctr" anchorCtr="0">
          <a:noAutofit/>
        </a:bodyPr>
        <a:lstStyle/>
        <a:p>
          <a:pPr marL="0" lvl="0" indent="0" algn="l" defTabSz="1155700">
            <a:lnSpc>
              <a:spcPct val="90000"/>
            </a:lnSpc>
            <a:spcBef>
              <a:spcPct val="0"/>
            </a:spcBef>
            <a:spcAft>
              <a:spcPct val="35000"/>
            </a:spcAft>
            <a:buNone/>
          </a:pPr>
          <a:r>
            <a:rPr lang="es-CO" sz="2600" kern="1200" dirty="0"/>
            <a:t>Sistema General de Riesgos Laborales</a:t>
          </a:r>
        </a:p>
      </dsp:txBody>
      <dsp:txXfrm>
        <a:off x="439025" y="2702095"/>
        <a:ext cx="5546880"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D4B74-58CB-4F39-9BB0-14386090334E}">
      <dsp:nvSpPr>
        <dsp:cNvPr id="0" name=""/>
        <dsp:cNvSpPr/>
      </dsp:nvSpPr>
      <dsp:spPr>
        <a:xfrm rot="16200000">
          <a:off x="-1867795"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marL="0" lvl="0" indent="0" algn="r" defTabSz="1244600">
            <a:lnSpc>
              <a:spcPct val="90000"/>
            </a:lnSpc>
            <a:spcBef>
              <a:spcPct val="0"/>
            </a:spcBef>
            <a:spcAft>
              <a:spcPct val="35000"/>
            </a:spcAft>
            <a:buNone/>
          </a:pPr>
          <a:r>
            <a:rPr lang="es-CO" sz="2800" kern="1200" dirty="0"/>
            <a:t>1.</a:t>
          </a:r>
        </a:p>
      </dsp:txBody>
      <dsp:txXfrm>
        <a:off x="-1867795" y="2772097"/>
        <a:ext cx="4226560" cy="392277"/>
      </dsp:txXfrm>
    </dsp:sp>
    <dsp:sp modelId="{A59C744F-E9FF-4340-A9C2-CBE4062735B0}">
      <dsp:nvSpPr>
        <dsp:cNvPr id="0" name=""/>
        <dsp:cNvSpPr/>
      </dsp:nvSpPr>
      <dsp:spPr>
        <a:xfrm>
          <a:off x="441623" y="854956"/>
          <a:ext cx="1953958" cy="422656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es-CO" sz="1700" b="1" kern="1200" dirty="0"/>
            <a:t>Ley 100 de 1993, Artículo 246:</a:t>
          </a:r>
        </a:p>
        <a:p>
          <a:pPr marL="171450" lvl="1" indent="-171450" algn="l" defTabSz="755650">
            <a:lnSpc>
              <a:spcPct val="90000"/>
            </a:lnSpc>
            <a:spcBef>
              <a:spcPct val="0"/>
            </a:spcBef>
            <a:spcAft>
              <a:spcPct val="15000"/>
            </a:spcAft>
            <a:buChar char="•"/>
          </a:pPr>
          <a:endParaRPr lang="es-CO" sz="1700" b="1" kern="1200" dirty="0"/>
        </a:p>
        <a:p>
          <a:pPr marL="171450" lvl="1" indent="-171450" algn="l" defTabSz="755650">
            <a:lnSpc>
              <a:spcPct val="90000"/>
            </a:lnSpc>
            <a:spcBef>
              <a:spcPct val="0"/>
            </a:spcBef>
            <a:spcAft>
              <a:spcPct val="15000"/>
            </a:spcAft>
            <a:buChar char="•"/>
          </a:pPr>
          <a:endParaRPr lang="es-CO" sz="1700" kern="1200" dirty="0"/>
        </a:p>
        <a:p>
          <a:pPr marL="171450" lvl="1" indent="-171450" algn="l" defTabSz="755650">
            <a:lnSpc>
              <a:spcPct val="90000"/>
            </a:lnSpc>
            <a:spcBef>
              <a:spcPct val="0"/>
            </a:spcBef>
            <a:spcAft>
              <a:spcPct val="15000"/>
            </a:spcAft>
            <a:buChar char="•"/>
          </a:pPr>
          <a:r>
            <a:rPr lang="es-CO" sz="1700" kern="1200" dirty="0"/>
            <a:t>Se crea el SGSSS y se expresa la importancia de acercarlo a los colombianos</a:t>
          </a:r>
        </a:p>
      </dsp:txBody>
      <dsp:txXfrm>
        <a:off x="441623" y="854956"/>
        <a:ext cx="1953958" cy="4226560"/>
      </dsp:txXfrm>
    </dsp:sp>
    <dsp:sp modelId="{53CDA4BC-F8C5-4B64-8936-421C7CB39962}">
      <dsp:nvSpPr>
        <dsp:cNvPr id="0" name=""/>
        <dsp:cNvSpPr/>
      </dsp:nvSpPr>
      <dsp:spPr>
        <a:xfrm>
          <a:off x="49345" y="337150"/>
          <a:ext cx="784555" cy="7845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52EEC5-125E-4985-8E48-D1EDE141B13B}">
      <dsp:nvSpPr>
        <dsp:cNvPr id="0" name=""/>
        <dsp:cNvSpPr/>
      </dsp:nvSpPr>
      <dsp:spPr>
        <a:xfrm rot="16200000">
          <a:off x="973740"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marL="0" lvl="0" indent="0" algn="r" defTabSz="1244600">
            <a:lnSpc>
              <a:spcPct val="90000"/>
            </a:lnSpc>
            <a:spcBef>
              <a:spcPct val="0"/>
            </a:spcBef>
            <a:spcAft>
              <a:spcPct val="35000"/>
            </a:spcAft>
            <a:buNone/>
          </a:pPr>
          <a:r>
            <a:rPr lang="es-CO" sz="2800" kern="1200" dirty="0"/>
            <a:t>2.</a:t>
          </a:r>
        </a:p>
      </dsp:txBody>
      <dsp:txXfrm>
        <a:off x="973740" y="2772097"/>
        <a:ext cx="4226560" cy="392277"/>
      </dsp:txXfrm>
    </dsp:sp>
    <dsp:sp modelId="{F45B932B-2472-47C2-8EAC-75F2507AE968}">
      <dsp:nvSpPr>
        <dsp:cNvPr id="0" name=""/>
        <dsp:cNvSpPr/>
      </dsp:nvSpPr>
      <dsp:spPr>
        <a:xfrm>
          <a:off x="3283159" y="854956"/>
          <a:ext cx="1953958" cy="4226560"/>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es-CO" sz="1700" b="1" kern="1200" dirty="0"/>
            <a:t>Declaración de Guatemala 2009:</a:t>
          </a:r>
        </a:p>
        <a:p>
          <a:pPr marL="171450" lvl="1" indent="-171450" algn="l" defTabSz="755650">
            <a:lnSpc>
              <a:spcPct val="90000"/>
            </a:lnSpc>
            <a:spcBef>
              <a:spcPct val="0"/>
            </a:spcBef>
            <a:spcAft>
              <a:spcPct val="15000"/>
            </a:spcAft>
            <a:buChar char="•"/>
          </a:pPr>
          <a:endParaRPr lang="es-CO" sz="1700" kern="1200" dirty="0"/>
        </a:p>
        <a:p>
          <a:pPr marL="171450" lvl="1" indent="-171450" algn="l" defTabSz="755650">
            <a:lnSpc>
              <a:spcPct val="90000"/>
            </a:lnSpc>
            <a:spcBef>
              <a:spcPct val="0"/>
            </a:spcBef>
            <a:spcAft>
              <a:spcPct val="15000"/>
            </a:spcAft>
            <a:buChar char="•"/>
          </a:pPr>
          <a:r>
            <a:rPr lang="es-CO" sz="1700" kern="1200" dirty="0"/>
            <a:t>Acuerdo regional para trabajar por la Cultura de la seguridad social en América Latina</a:t>
          </a:r>
        </a:p>
      </dsp:txBody>
      <dsp:txXfrm>
        <a:off x="3283159" y="854956"/>
        <a:ext cx="1953958" cy="4226560"/>
      </dsp:txXfrm>
    </dsp:sp>
    <dsp:sp modelId="{B6A46B0F-F132-45EF-A226-0DDB6BD9C307}">
      <dsp:nvSpPr>
        <dsp:cNvPr id="0" name=""/>
        <dsp:cNvSpPr/>
      </dsp:nvSpPr>
      <dsp:spPr>
        <a:xfrm>
          <a:off x="2890881" y="337150"/>
          <a:ext cx="784555" cy="78455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E11A4F-B902-414A-837C-5129D5AFE3A3}">
      <dsp:nvSpPr>
        <dsp:cNvPr id="0" name=""/>
        <dsp:cNvSpPr/>
      </dsp:nvSpPr>
      <dsp:spPr>
        <a:xfrm rot="16200000">
          <a:off x="3815276"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marL="0" lvl="0" indent="0" algn="r" defTabSz="1244600">
            <a:lnSpc>
              <a:spcPct val="90000"/>
            </a:lnSpc>
            <a:spcBef>
              <a:spcPct val="0"/>
            </a:spcBef>
            <a:spcAft>
              <a:spcPct val="35000"/>
            </a:spcAft>
            <a:buNone/>
          </a:pPr>
          <a:r>
            <a:rPr lang="es-CO" sz="2800" kern="1200" dirty="0"/>
            <a:t>3.</a:t>
          </a:r>
        </a:p>
      </dsp:txBody>
      <dsp:txXfrm>
        <a:off x="3815276" y="2772097"/>
        <a:ext cx="4226560" cy="392277"/>
      </dsp:txXfrm>
    </dsp:sp>
    <dsp:sp modelId="{70E1CE82-4AD8-43EB-9BD4-8A3DE0E87398}">
      <dsp:nvSpPr>
        <dsp:cNvPr id="0" name=""/>
        <dsp:cNvSpPr/>
      </dsp:nvSpPr>
      <dsp:spPr>
        <a:xfrm>
          <a:off x="6124695" y="854956"/>
          <a:ext cx="1953958" cy="4226560"/>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es-CO" sz="1700" b="1" kern="1200" dirty="0"/>
            <a:t>Ley 1502 de 2011:</a:t>
          </a:r>
        </a:p>
        <a:p>
          <a:pPr marL="171450" lvl="1" indent="-171450" algn="l" defTabSz="755650">
            <a:lnSpc>
              <a:spcPct val="90000"/>
            </a:lnSpc>
            <a:spcBef>
              <a:spcPct val="0"/>
            </a:spcBef>
            <a:spcAft>
              <a:spcPct val="15000"/>
            </a:spcAft>
            <a:buChar char="•"/>
          </a:pPr>
          <a:endParaRPr lang="es-CO" sz="1700" b="1" kern="1200" dirty="0"/>
        </a:p>
        <a:p>
          <a:pPr marL="171450" lvl="1" indent="-171450" algn="l" defTabSz="755650">
            <a:lnSpc>
              <a:spcPct val="90000"/>
            </a:lnSpc>
            <a:spcBef>
              <a:spcPct val="0"/>
            </a:spcBef>
            <a:spcAft>
              <a:spcPct val="15000"/>
            </a:spcAft>
            <a:buChar char="•"/>
          </a:pPr>
          <a:r>
            <a:rPr lang="es-CO" sz="1700" b="1" kern="1200" dirty="0"/>
            <a:t>Regula la Cultura de la Seguridad Social en Colombia y responsabiliza al Ministerio de Salud 8antes de Protección Social) de construir un Plan para lograrlo.</a:t>
          </a:r>
        </a:p>
      </dsp:txBody>
      <dsp:txXfrm>
        <a:off x="6124695" y="854956"/>
        <a:ext cx="1953958" cy="4226560"/>
      </dsp:txXfrm>
    </dsp:sp>
    <dsp:sp modelId="{D931F8DC-D49E-4757-8537-A18E418DD025}">
      <dsp:nvSpPr>
        <dsp:cNvPr id="0" name=""/>
        <dsp:cNvSpPr/>
      </dsp:nvSpPr>
      <dsp:spPr>
        <a:xfrm>
          <a:off x="5732418" y="337150"/>
          <a:ext cx="784555" cy="78455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C8CCC1-91D4-E94C-B6A8-D4725560AB15}" type="datetimeFigureOut">
              <a:rPr lang="es-419" smtClean="0"/>
              <a:t>2/3/2022</a:t>
            </a:fld>
            <a:endParaRPr lang="es-419"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AC47-7485-7D49-BBD9-00B3056DB97E}" type="slidenum">
              <a:rPr lang="es-419" smtClean="0"/>
              <a:t>‹Nº›</a:t>
            </a:fld>
            <a:endParaRPr lang="es-419" dirty="0"/>
          </a:p>
        </p:txBody>
      </p:sp>
    </p:spTree>
    <p:extLst>
      <p:ext uri="{BB962C8B-B14F-4D97-AF65-F5344CB8AC3E}">
        <p14:creationId xmlns:p14="http://schemas.microsoft.com/office/powerpoint/2010/main" val="950350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5"/>
          </p:nvPr>
        </p:nvSpPr>
        <p:spPr/>
        <p:txBody>
          <a:bodyPr/>
          <a:lstStyle/>
          <a:p>
            <a:fld id="{28B9AC47-7485-7D49-BBD9-00B3056DB97E}" type="slidenum">
              <a:rPr lang="es-419" smtClean="0"/>
              <a:t>1</a:t>
            </a:fld>
            <a:endParaRPr lang="es-419" dirty="0"/>
          </a:p>
        </p:txBody>
      </p:sp>
    </p:spTree>
    <p:extLst>
      <p:ext uri="{BB962C8B-B14F-4D97-AF65-F5344CB8AC3E}">
        <p14:creationId xmlns:p14="http://schemas.microsoft.com/office/powerpoint/2010/main" val="411857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03570DE-4514-4B5C-95A1-EBAEB1A763EF}" type="slidenum">
              <a:rPr lang="es-CO" smtClean="0"/>
              <a:t>6</a:t>
            </a:fld>
            <a:endParaRPr lang="es-CO" dirty="0"/>
          </a:p>
        </p:txBody>
      </p:sp>
    </p:spTree>
    <p:extLst>
      <p:ext uri="{BB962C8B-B14F-4D97-AF65-F5344CB8AC3E}">
        <p14:creationId xmlns:p14="http://schemas.microsoft.com/office/powerpoint/2010/main" val="3147024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03570DE-4514-4B5C-95A1-EBAEB1A763EF}" type="slidenum">
              <a:rPr lang="es-CO" smtClean="0"/>
              <a:t>7</a:t>
            </a:fld>
            <a:endParaRPr lang="es-CO" dirty="0"/>
          </a:p>
        </p:txBody>
      </p:sp>
    </p:spTree>
    <p:extLst>
      <p:ext uri="{BB962C8B-B14F-4D97-AF65-F5344CB8AC3E}">
        <p14:creationId xmlns:p14="http://schemas.microsoft.com/office/powerpoint/2010/main" val="241094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03570DE-4514-4B5C-95A1-EBAEB1A763EF}" type="slidenum">
              <a:rPr lang="es-CO" smtClean="0"/>
              <a:t>8</a:t>
            </a:fld>
            <a:endParaRPr lang="es-CO" dirty="0"/>
          </a:p>
        </p:txBody>
      </p:sp>
    </p:spTree>
    <p:extLst>
      <p:ext uri="{BB962C8B-B14F-4D97-AF65-F5344CB8AC3E}">
        <p14:creationId xmlns:p14="http://schemas.microsoft.com/office/powerpoint/2010/main" val="2582125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03570DE-4514-4B5C-95A1-EBAEB1A763EF}" type="slidenum">
              <a:rPr lang="es-CO" smtClean="0"/>
              <a:t>9</a:t>
            </a:fld>
            <a:endParaRPr lang="es-CO" dirty="0"/>
          </a:p>
        </p:txBody>
      </p:sp>
    </p:spTree>
    <p:extLst>
      <p:ext uri="{BB962C8B-B14F-4D97-AF65-F5344CB8AC3E}">
        <p14:creationId xmlns:p14="http://schemas.microsoft.com/office/powerpoint/2010/main" val="2775424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03570DE-4514-4B5C-95A1-EBAEB1A763EF}" type="slidenum">
              <a:rPr lang="es-CO" smtClean="0"/>
              <a:t>10</a:t>
            </a:fld>
            <a:endParaRPr lang="es-CO" dirty="0"/>
          </a:p>
        </p:txBody>
      </p:sp>
    </p:spTree>
    <p:extLst>
      <p:ext uri="{BB962C8B-B14F-4D97-AF65-F5344CB8AC3E}">
        <p14:creationId xmlns:p14="http://schemas.microsoft.com/office/powerpoint/2010/main" val="1372996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AAE09-E85C-DB4A-BF23-3D881FA781F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a:extLst>
              <a:ext uri="{FF2B5EF4-FFF2-40B4-BE49-F238E27FC236}">
                <a16:creationId xmlns:a16="http://schemas.microsoft.com/office/drawing/2014/main" id="{8024BCA8-AD34-964A-896D-3E8883A877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419"/>
          </a:p>
        </p:txBody>
      </p:sp>
      <p:sp>
        <p:nvSpPr>
          <p:cNvPr id="4" name="Marcador de fecha 3">
            <a:extLst>
              <a:ext uri="{FF2B5EF4-FFF2-40B4-BE49-F238E27FC236}">
                <a16:creationId xmlns:a16="http://schemas.microsoft.com/office/drawing/2014/main" id="{12A02774-0A2D-B842-9619-FFCB7A623485}"/>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5" name="Marcador de pie de página 4">
            <a:extLst>
              <a:ext uri="{FF2B5EF4-FFF2-40B4-BE49-F238E27FC236}">
                <a16:creationId xmlns:a16="http://schemas.microsoft.com/office/drawing/2014/main" id="{9E45166F-F5D2-5E4B-8F11-4B0299EF5F39}"/>
              </a:ext>
            </a:extLst>
          </p:cNvPr>
          <p:cNvSpPr>
            <a:spLocks noGrp="1"/>
          </p:cNvSpPr>
          <p:nvPr>
            <p:ph type="ftr" sz="quarter" idx="11"/>
          </p:nvPr>
        </p:nvSpPr>
        <p:spPr/>
        <p:txBody>
          <a:bodyPr/>
          <a:lstStyle/>
          <a:p>
            <a:endParaRPr lang="es-419" dirty="0"/>
          </a:p>
        </p:txBody>
      </p:sp>
      <p:sp>
        <p:nvSpPr>
          <p:cNvPr id="6" name="Marcador de número de diapositiva 5">
            <a:extLst>
              <a:ext uri="{FF2B5EF4-FFF2-40B4-BE49-F238E27FC236}">
                <a16:creationId xmlns:a16="http://schemas.microsoft.com/office/drawing/2014/main" id="{F2499B3C-38D3-6D42-809A-134E3E9D544F}"/>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167133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20AA8A-1213-9348-89BF-B043F7BAE64E}"/>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21DA326B-0734-A848-A4C8-253C6BF52247}"/>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419"/>
          </a:p>
        </p:txBody>
      </p:sp>
      <p:sp>
        <p:nvSpPr>
          <p:cNvPr id="4" name="Marcador de fecha 3">
            <a:extLst>
              <a:ext uri="{FF2B5EF4-FFF2-40B4-BE49-F238E27FC236}">
                <a16:creationId xmlns:a16="http://schemas.microsoft.com/office/drawing/2014/main" id="{02496686-83A3-1647-9292-AFBC3FB240D2}"/>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5" name="Marcador de pie de página 4">
            <a:extLst>
              <a:ext uri="{FF2B5EF4-FFF2-40B4-BE49-F238E27FC236}">
                <a16:creationId xmlns:a16="http://schemas.microsoft.com/office/drawing/2014/main" id="{588EFE2A-107E-0943-921D-3EC9919AFE23}"/>
              </a:ext>
            </a:extLst>
          </p:cNvPr>
          <p:cNvSpPr>
            <a:spLocks noGrp="1"/>
          </p:cNvSpPr>
          <p:nvPr>
            <p:ph type="ftr" sz="quarter" idx="11"/>
          </p:nvPr>
        </p:nvSpPr>
        <p:spPr/>
        <p:txBody>
          <a:bodyPr/>
          <a:lstStyle/>
          <a:p>
            <a:endParaRPr lang="es-419" dirty="0"/>
          </a:p>
        </p:txBody>
      </p:sp>
      <p:sp>
        <p:nvSpPr>
          <p:cNvPr id="6" name="Marcador de número de diapositiva 5">
            <a:extLst>
              <a:ext uri="{FF2B5EF4-FFF2-40B4-BE49-F238E27FC236}">
                <a16:creationId xmlns:a16="http://schemas.microsoft.com/office/drawing/2014/main" id="{ABF5B1C9-C360-6441-BA85-B2C62F1875E4}"/>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261174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194023-5475-524B-87FE-AB0204626CA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7BC329C5-5263-A545-B836-7CC8E898BA3B}"/>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419"/>
          </a:p>
        </p:txBody>
      </p:sp>
      <p:sp>
        <p:nvSpPr>
          <p:cNvPr id="4" name="Marcador de fecha 3">
            <a:extLst>
              <a:ext uri="{FF2B5EF4-FFF2-40B4-BE49-F238E27FC236}">
                <a16:creationId xmlns:a16="http://schemas.microsoft.com/office/drawing/2014/main" id="{B982B172-D46E-9849-A978-F54ECACEBF07}"/>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5" name="Marcador de pie de página 4">
            <a:extLst>
              <a:ext uri="{FF2B5EF4-FFF2-40B4-BE49-F238E27FC236}">
                <a16:creationId xmlns:a16="http://schemas.microsoft.com/office/drawing/2014/main" id="{90FF8CCF-DAC5-F843-9B81-8F842B11F0CC}"/>
              </a:ext>
            </a:extLst>
          </p:cNvPr>
          <p:cNvSpPr>
            <a:spLocks noGrp="1"/>
          </p:cNvSpPr>
          <p:nvPr>
            <p:ph type="ftr" sz="quarter" idx="11"/>
          </p:nvPr>
        </p:nvSpPr>
        <p:spPr/>
        <p:txBody>
          <a:bodyPr/>
          <a:lstStyle/>
          <a:p>
            <a:endParaRPr lang="es-419" dirty="0"/>
          </a:p>
        </p:txBody>
      </p:sp>
      <p:sp>
        <p:nvSpPr>
          <p:cNvPr id="6" name="Marcador de número de diapositiva 5">
            <a:extLst>
              <a:ext uri="{FF2B5EF4-FFF2-40B4-BE49-F238E27FC236}">
                <a16:creationId xmlns:a16="http://schemas.microsoft.com/office/drawing/2014/main" id="{297C684C-0C9A-1E4A-B005-7F3B39A60065}"/>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1278676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889000" y="2266950"/>
            <a:ext cx="10414000" cy="23241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120188668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dirty="0"/>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360750749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294815623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62E5B64C-BB86-4898-A189-4E5C09D4F21A}"/>
              </a:ext>
            </a:extLst>
          </p:cNvPr>
          <p:cNvSpPr>
            <a:spLocks noGrp="1"/>
          </p:cNvSpPr>
          <p:nvPr>
            <p:ph type="pic" sz="quarter" idx="10" hasCustomPrompt="1"/>
          </p:nvPr>
        </p:nvSpPr>
        <p:spPr>
          <a:xfrm>
            <a:off x="0" y="0"/>
            <a:ext cx="6616460" cy="6858000"/>
          </a:xfrm>
          <a:custGeom>
            <a:avLst/>
            <a:gdLst>
              <a:gd name="connsiteX0" fmla="*/ 0 w 6616460"/>
              <a:gd name="connsiteY0" fmla="*/ 0 h 6858000"/>
              <a:gd name="connsiteX1" fmla="*/ 6616460 w 6616460"/>
              <a:gd name="connsiteY1" fmla="*/ 0 h 6858000"/>
              <a:gd name="connsiteX2" fmla="*/ 6616460 w 6616460"/>
              <a:gd name="connsiteY2" fmla="*/ 6858000 h 6858000"/>
              <a:gd name="connsiteX3" fmla="*/ 0 w 6616460"/>
              <a:gd name="connsiteY3" fmla="*/ 6858000 h 6858000"/>
              <a:gd name="connsiteX4" fmla="*/ 0 w 6616460"/>
              <a:gd name="connsiteY4" fmla="*/ 0 h 6858000"/>
              <a:gd name="connsiteX0" fmla="*/ 0 w 6616460"/>
              <a:gd name="connsiteY0" fmla="*/ 0 h 6858000"/>
              <a:gd name="connsiteX1" fmla="*/ 6616460 w 6616460"/>
              <a:gd name="connsiteY1" fmla="*/ 0 h 6858000"/>
              <a:gd name="connsiteX2" fmla="*/ 5840083 w 6616460"/>
              <a:gd name="connsiteY2" fmla="*/ 6858000 h 6858000"/>
              <a:gd name="connsiteX3" fmla="*/ 0 w 6616460"/>
              <a:gd name="connsiteY3" fmla="*/ 6858000 h 6858000"/>
              <a:gd name="connsiteX4" fmla="*/ 0 w 661646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60" h="6858000">
                <a:moveTo>
                  <a:pt x="0" y="0"/>
                </a:moveTo>
                <a:lnTo>
                  <a:pt x="6616460" y="0"/>
                </a:lnTo>
                <a:lnTo>
                  <a:pt x="5840083" y="6858000"/>
                </a:lnTo>
                <a:lnTo>
                  <a:pt x="0" y="6858000"/>
                </a:lnTo>
                <a:lnTo>
                  <a:pt x="0" y="0"/>
                </a:lnTo>
                <a:close/>
              </a:path>
            </a:pathLst>
          </a:custGeom>
        </p:spPr>
        <p:txBody>
          <a:bodyPr/>
          <a:lstStyle>
            <a:lvl1pPr>
              <a:defRPr/>
            </a:lvl1pPr>
          </a:lstStyle>
          <a:p>
            <a:r>
              <a:rPr lang="es-CO" dirty="0"/>
              <a:t>Aquí va una imagen representativa al tema que se esta nombrando. Se recomienda usar una foto de buena calidad</a:t>
            </a:r>
          </a:p>
        </p:txBody>
      </p:sp>
      <p:sp>
        <p:nvSpPr>
          <p:cNvPr id="17" name="Rectángulo 16">
            <a:extLst>
              <a:ext uri="{FF2B5EF4-FFF2-40B4-BE49-F238E27FC236}">
                <a16:creationId xmlns:a16="http://schemas.microsoft.com/office/drawing/2014/main" id="{3EDF51BE-2F20-4EF3-BF05-AED2BFCA4110}"/>
              </a:ext>
            </a:extLst>
          </p:cNvPr>
          <p:cNvSpPr/>
          <p:nvPr userDrawn="1"/>
        </p:nvSpPr>
        <p:spPr>
          <a:xfrm>
            <a:off x="5848709" y="0"/>
            <a:ext cx="6343290" cy="6866627"/>
          </a:xfrm>
          <a:custGeom>
            <a:avLst/>
            <a:gdLst>
              <a:gd name="connsiteX0" fmla="*/ 0 w 5575539"/>
              <a:gd name="connsiteY0" fmla="*/ 0 h 6858000"/>
              <a:gd name="connsiteX1" fmla="*/ 5575539 w 5575539"/>
              <a:gd name="connsiteY1" fmla="*/ 0 h 6858000"/>
              <a:gd name="connsiteX2" fmla="*/ 5575539 w 5575539"/>
              <a:gd name="connsiteY2" fmla="*/ 6858000 h 6858000"/>
              <a:gd name="connsiteX3" fmla="*/ 0 w 5575539"/>
              <a:gd name="connsiteY3" fmla="*/ 6858000 h 6858000"/>
              <a:gd name="connsiteX4" fmla="*/ 0 w 5575539"/>
              <a:gd name="connsiteY4" fmla="*/ 0 h 6858000"/>
              <a:gd name="connsiteX0" fmla="*/ 767751 w 6343290"/>
              <a:gd name="connsiteY0" fmla="*/ 0 h 6866627"/>
              <a:gd name="connsiteX1" fmla="*/ 6343290 w 6343290"/>
              <a:gd name="connsiteY1" fmla="*/ 0 h 6866627"/>
              <a:gd name="connsiteX2" fmla="*/ 6343290 w 6343290"/>
              <a:gd name="connsiteY2" fmla="*/ 6858000 h 6866627"/>
              <a:gd name="connsiteX3" fmla="*/ 0 w 6343290"/>
              <a:gd name="connsiteY3" fmla="*/ 6866627 h 6866627"/>
              <a:gd name="connsiteX4" fmla="*/ 767751 w 6343290"/>
              <a:gd name="connsiteY4" fmla="*/ 0 h 686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290" h="6866627">
                <a:moveTo>
                  <a:pt x="767751" y="0"/>
                </a:moveTo>
                <a:lnTo>
                  <a:pt x="6343290" y="0"/>
                </a:lnTo>
                <a:lnTo>
                  <a:pt x="6343290" y="6858000"/>
                </a:lnTo>
                <a:lnTo>
                  <a:pt x="0" y="6866627"/>
                </a:lnTo>
                <a:lnTo>
                  <a:pt x="767751" y="0"/>
                </a:lnTo>
                <a:close/>
              </a:path>
            </a:pathLst>
          </a:custGeom>
          <a:solidFill>
            <a:schemeClr val="accent1">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Google Shape;68;p9">
            <a:extLst>
              <a:ext uri="{FF2B5EF4-FFF2-40B4-BE49-F238E27FC236}">
                <a16:creationId xmlns:a16="http://schemas.microsoft.com/office/drawing/2014/main" id="{D8F0736B-14B5-468F-8ECC-1F58EC7BFD5A}"/>
              </a:ext>
            </a:extLst>
          </p:cNvPr>
          <p:cNvSpPr txBox="1">
            <a:spLocks noGrp="1"/>
          </p:cNvSpPr>
          <p:nvPr>
            <p:ph type="title"/>
          </p:nvPr>
        </p:nvSpPr>
        <p:spPr>
          <a:xfrm>
            <a:off x="6990427" y="3854827"/>
            <a:ext cx="4560185" cy="1640199"/>
          </a:xfrm>
          <a:prstGeom prst="rect">
            <a:avLst/>
          </a:prstGeom>
          <a:noFill/>
          <a:ln>
            <a:noFill/>
          </a:ln>
        </p:spPr>
        <p:txBody>
          <a:bodyPr spcFirstLastPara="1" wrap="square" lIns="68575" tIns="34275" rIns="68575" bIns="34275" anchor="ctr" anchorCtr="0"/>
          <a:lstStyle>
            <a:lvl1pPr marL="180000" lvl="0" algn="l">
              <a:lnSpc>
                <a:spcPct val="90000"/>
              </a:lnSpc>
              <a:spcBef>
                <a:spcPts val="0"/>
              </a:spcBef>
              <a:spcAft>
                <a:spcPts val="0"/>
              </a:spcAft>
              <a:buClr>
                <a:srgbClr val="FFFFFF"/>
              </a:buClr>
              <a:buSzPts val="1400"/>
              <a:buFont typeface="Work Sans SemiBold"/>
              <a:buNone/>
              <a:defRPr sz="4000" b="1">
                <a:solidFill>
                  <a:srgbClr val="002060"/>
                </a:solidFill>
                <a:latin typeface="Arial Narrow" panose="020B0606020202030204" pitchFamily="34" charset="0"/>
                <a:ea typeface="Arial Narrow" panose="020B0606020202030204" pitchFamily="34" charset="0"/>
                <a:cs typeface="Arial Narrow" panose="020B0606020202030204" pitchFamily="34" charset="0"/>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dirty="0"/>
          </a:p>
        </p:txBody>
      </p:sp>
      <p:sp>
        <p:nvSpPr>
          <p:cNvPr id="28" name="Gráfico 26">
            <a:extLst>
              <a:ext uri="{FF2B5EF4-FFF2-40B4-BE49-F238E27FC236}">
                <a16:creationId xmlns:a16="http://schemas.microsoft.com/office/drawing/2014/main" id="{A2EA773D-A4BE-4E96-A1C0-D5E4EF0FBF31}"/>
              </a:ext>
            </a:extLst>
          </p:cNvPr>
          <p:cNvSpPr/>
          <p:nvPr/>
        </p:nvSpPr>
        <p:spPr>
          <a:xfrm>
            <a:off x="7388752" y="638866"/>
            <a:ext cx="3424168" cy="2364307"/>
          </a:xfrm>
          <a:custGeom>
            <a:avLst/>
            <a:gdLst>
              <a:gd name="connsiteX0" fmla="*/ 3675111 w 3766585"/>
              <a:gd name="connsiteY0" fmla="*/ 1136891 h 2600738"/>
              <a:gd name="connsiteX1" fmla="*/ 3379763 w 3766585"/>
              <a:gd name="connsiteY1" fmla="*/ 1289647 h 2600738"/>
              <a:gd name="connsiteX2" fmla="*/ 3236573 w 3766585"/>
              <a:gd name="connsiteY2" fmla="*/ 1064548 h 2600738"/>
              <a:gd name="connsiteX3" fmla="*/ 3242552 w 3766585"/>
              <a:gd name="connsiteY3" fmla="*/ 744687 h 2600738"/>
              <a:gd name="connsiteX4" fmla="*/ 3258096 w 3766585"/>
              <a:gd name="connsiteY4" fmla="*/ 264298 h 2600738"/>
              <a:gd name="connsiteX5" fmla="*/ 3597089 w 3766585"/>
              <a:gd name="connsiteY5" fmla="*/ 261907 h 2600738"/>
              <a:gd name="connsiteX6" fmla="*/ 3597986 w 3766585"/>
              <a:gd name="connsiteY6" fmla="*/ 104069 h 2600738"/>
              <a:gd name="connsiteX7" fmla="*/ 3269755 w 3766585"/>
              <a:gd name="connsiteY7" fmla="*/ 103770 h 2600738"/>
              <a:gd name="connsiteX8" fmla="*/ 3265868 w 3766585"/>
              <a:gd name="connsiteY8" fmla="*/ 4523 h 2600738"/>
              <a:gd name="connsiteX9" fmla="*/ 3108330 w 3766585"/>
              <a:gd name="connsiteY9" fmla="*/ 4523 h 2600738"/>
              <a:gd name="connsiteX10" fmla="*/ 3111618 w 3766585"/>
              <a:gd name="connsiteY10" fmla="*/ 102873 h 2600738"/>
              <a:gd name="connsiteX11" fmla="*/ 2968428 w 3766585"/>
              <a:gd name="connsiteY11" fmla="*/ 104667 h 2600738"/>
              <a:gd name="connsiteX12" fmla="*/ 2965140 w 3766585"/>
              <a:gd name="connsiteY12" fmla="*/ 259814 h 2600738"/>
              <a:gd name="connsiteX13" fmla="*/ 3106237 w 3766585"/>
              <a:gd name="connsiteY13" fmla="*/ 277750 h 2600738"/>
              <a:gd name="connsiteX14" fmla="*/ 3109525 w 3766585"/>
              <a:gd name="connsiteY14" fmla="*/ 551575 h 2600738"/>
              <a:gd name="connsiteX15" fmla="*/ 2991147 w 3766585"/>
              <a:gd name="connsiteY15" fmla="*/ 1166485 h 2600738"/>
              <a:gd name="connsiteX16" fmla="*/ 2472195 w 3766585"/>
              <a:gd name="connsiteY16" fmla="*/ 1356608 h 2600738"/>
              <a:gd name="connsiteX17" fmla="*/ 2146356 w 3766585"/>
              <a:gd name="connsiteY17" fmla="*/ 1144065 h 2600738"/>
              <a:gd name="connsiteX18" fmla="*/ 2118256 w 3766585"/>
              <a:gd name="connsiteY18" fmla="*/ 815834 h 2600738"/>
              <a:gd name="connsiteX19" fmla="*/ 2631528 w 3766585"/>
              <a:gd name="connsiteY19" fmla="*/ 732730 h 2600738"/>
              <a:gd name="connsiteX20" fmla="*/ 2793850 w 3766585"/>
              <a:gd name="connsiteY20" fmla="*/ 947963 h 2600738"/>
              <a:gd name="connsiteX21" fmla="*/ 2399853 w 3766585"/>
              <a:gd name="connsiteY21" fmla="*/ 1105502 h 2600738"/>
              <a:gd name="connsiteX22" fmla="*/ 2278186 w 3766585"/>
              <a:gd name="connsiteY22" fmla="*/ 883991 h 2600738"/>
              <a:gd name="connsiteX23" fmla="*/ 2482359 w 3766585"/>
              <a:gd name="connsiteY23" fmla="*/ 811948 h 2600738"/>
              <a:gd name="connsiteX24" fmla="*/ 2564267 w 3766585"/>
              <a:gd name="connsiteY24" fmla="*/ 1000576 h 2600738"/>
              <a:gd name="connsiteX25" fmla="*/ 2330500 w 3766585"/>
              <a:gd name="connsiteY25" fmla="*/ 942284 h 2600738"/>
              <a:gd name="connsiteX26" fmla="*/ 2603727 w 3766585"/>
              <a:gd name="connsiteY26" fmla="*/ 1057075 h 2600738"/>
              <a:gd name="connsiteX27" fmla="*/ 2542445 w 3766585"/>
              <a:gd name="connsiteY27" fmla="*/ 747976 h 2600738"/>
              <a:gd name="connsiteX28" fmla="*/ 2167580 w 3766585"/>
              <a:gd name="connsiteY28" fmla="*/ 960220 h 2600738"/>
              <a:gd name="connsiteX29" fmla="*/ 2566360 w 3766585"/>
              <a:gd name="connsiteY29" fmla="*/ 1208635 h 2600738"/>
              <a:gd name="connsiteX30" fmla="*/ 2845864 w 3766585"/>
              <a:gd name="connsiteY30" fmla="*/ 810752 h 2600738"/>
              <a:gd name="connsiteX31" fmla="*/ 1986425 w 3766585"/>
              <a:gd name="connsiteY31" fmla="*/ 854696 h 2600738"/>
              <a:gd name="connsiteX32" fmla="*/ 1999578 w 3766585"/>
              <a:gd name="connsiteY32" fmla="*/ 14986 h 2600738"/>
              <a:gd name="connsiteX33" fmla="*/ 1846524 w 3766585"/>
              <a:gd name="connsiteY33" fmla="*/ 55342 h 2600738"/>
              <a:gd name="connsiteX34" fmla="*/ 1850111 w 3766585"/>
              <a:gd name="connsiteY34" fmla="*/ 251743 h 2600738"/>
              <a:gd name="connsiteX35" fmla="*/ 1859079 w 3766585"/>
              <a:gd name="connsiteY35" fmla="*/ 676231 h 2600738"/>
              <a:gd name="connsiteX36" fmla="*/ 1857883 w 3766585"/>
              <a:gd name="connsiteY36" fmla="*/ 940490 h 2600738"/>
              <a:gd name="connsiteX37" fmla="*/ 1362846 w 3766585"/>
              <a:gd name="connsiteY37" fmla="*/ 893856 h 2600738"/>
              <a:gd name="connsiteX38" fmla="*/ 1027142 w 3766585"/>
              <a:gd name="connsiteY38" fmla="*/ 1277689 h 2600738"/>
              <a:gd name="connsiteX39" fmla="*/ 606839 w 3766585"/>
              <a:gd name="connsiteY39" fmla="*/ 1712640 h 2600738"/>
              <a:gd name="connsiteX40" fmla="*/ 163518 w 3766585"/>
              <a:gd name="connsiteY40" fmla="*/ 1295027 h 2600738"/>
              <a:gd name="connsiteX41" fmla="*/ 606241 w 3766585"/>
              <a:gd name="connsiteY41" fmla="*/ 1028377 h 2600738"/>
              <a:gd name="connsiteX42" fmla="*/ 797858 w 3766585"/>
              <a:gd name="connsiteY42" fmla="*/ 1207439 h 2600738"/>
              <a:gd name="connsiteX43" fmla="*/ 691736 w 3766585"/>
              <a:gd name="connsiteY43" fmla="*/ 1495912 h 2600738"/>
              <a:gd name="connsiteX44" fmla="*/ 416118 w 3766585"/>
              <a:gd name="connsiteY44" fmla="*/ 1478873 h 2600738"/>
              <a:gd name="connsiteX45" fmla="*/ 352744 w 3766585"/>
              <a:gd name="connsiteY45" fmla="*/ 1238230 h 2600738"/>
              <a:gd name="connsiteX46" fmla="*/ 582625 w 3766585"/>
              <a:gd name="connsiteY46" fmla="*/ 1179340 h 2600738"/>
              <a:gd name="connsiteX47" fmla="*/ 587707 w 3766585"/>
              <a:gd name="connsiteY47" fmla="*/ 1371256 h 2600738"/>
              <a:gd name="connsiteX48" fmla="*/ 473813 w 3766585"/>
              <a:gd name="connsiteY48" fmla="*/ 1185318 h 2600738"/>
              <a:gd name="connsiteX49" fmla="*/ 488759 w 3766585"/>
              <a:gd name="connsiteY49" fmla="*/ 1447186 h 2600738"/>
              <a:gd name="connsiteX50" fmla="*/ 604746 w 3766585"/>
              <a:gd name="connsiteY50" fmla="*/ 1081289 h 2600738"/>
              <a:gd name="connsiteX51" fmla="*/ 347363 w 3766585"/>
              <a:gd name="connsiteY51" fmla="*/ 1104307 h 2600738"/>
              <a:gd name="connsiteX52" fmla="*/ 262764 w 3766585"/>
              <a:gd name="connsiteY52" fmla="*/ 1477378 h 2600738"/>
              <a:gd name="connsiteX53" fmla="*/ 514169 w 3766585"/>
              <a:gd name="connsiteY53" fmla="*/ 1603230 h 2600738"/>
              <a:gd name="connsiteX54" fmla="*/ 818784 w 3766585"/>
              <a:gd name="connsiteY54" fmla="*/ 1500695 h 2600738"/>
              <a:gd name="connsiteX55" fmla="*/ 915639 w 3766585"/>
              <a:gd name="connsiteY55" fmla="*/ 1282771 h 2600738"/>
              <a:gd name="connsiteX56" fmla="*/ 694726 w 3766585"/>
              <a:gd name="connsiteY56" fmla="*/ 951850 h 2600738"/>
              <a:gd name="connsiteX57" fmla="*/ 133026 w 3766585"/>
              <a:gd name="connsiteY57" fmla="*/ 1083381 h 2600738"/>
              <a:gd name="connsiteX58" fmla="*/ 11957 w 3766585"/>
              <a:gd name="connsiteY58" fmla="*/ 1438815 h 2600738"/>
              <a:gd name="connsiteX59" fmla="*/ 0 w 3766585"/>
              <a:gd name="connsiteY59" fmla="*/ 1887816 h 2600738"/>
              <a:gd name="connsiteX60" fmla="*/ 0 w 3766585"/>
              <a:gd name="connsiteY60" fmla="*/ 2258795 h 2600738"/>
              <a:gd name="connsiteX61" fmla="*/ 0 w 3766585"/>
              <a:gd name="connsiteY61" fmla="*/ 2608550 h 2600738"/>
              <a:gd name="connsiteX62" fmla="*/ 178464 w 3766585"/>
              <a:gd name="connsiteY62" fmla="*/ 2598087 h 2600738"/>
              <a:gd name="connsiteX63" fmla="*/ 180557 w 3766585"/>
              <a:gd name="connsiteY63" fmla="*/ 2305429 h 2600738"/>
              <a:gd name="connsiteX64" fmla="*/ 191020 w 3766585"/>
              <a:gd name="connsiteY64" fmla="*/ 1996629 h 2600738"/>
              <a:gd name="connsiteX65" fmla="*/ 175475 w 3766585"/>
              <a:gd name="connsiteY65" fmla="*/ 1732669 h 2600738"/>
              <a:gd name="connsiteX66" fmla="*/ 347363 w 3766585"/>
              <a:gd name="connsiteY66" fmla="*/ 1800228 h 2600738"/>
              <a:gd name="connsiteX67" fmla="*/ 510582 w 3766585"/>
              <a:gd name="connsiteY67" fmla="*/ 1849553 h 2600738"/>
              <a:gd name="connsiteX68" fmla="*/ 704292 w 3766585"/>
              <a:gd name="connsiteY68" fmla="*/ 1844471 h 2600738"/>
              <a:gd name="connsiteX69" fmla="*/ 815795 w 3766585"/>
              <a:gd name="connsiteY69" fmla="*/ 1807104 h 2600738"/>
              <a:gd name="connsiteX70" fmla="*/ 1089619 w 3766585"/>
              <a:gd name="connsiteY70" fmla="*/ 1456453 h 2600738"/>
              <a:gd name="connsiteX71" fmla="*/ 1247158 w 3766585"/>
              <a:gd name="connsiteY71" fmla="*/ 1094143 h 2600738"/>
              <a:gd name="connsiteX72" fmla="*/ 1833669 w 3766585"/>
              <a:gd name="connsiteY72" fmla="*/ 1124634 h 2600738"/>
              <a:gd name="connsiteX73" fmla="*/ 1610066 w 3766585"/>
              <a:gd name="connsiteY73" fmla="*/ 1668996 h 2600738"/>
              <a:gd name="connsiteX74" fmla="*/ 1338931 w 3766585"/>
              <a:gd name="connsiteY74" fmla="*/ 1576027 h 2600738"/>
              <a:gd name="connsiteX75" fmla="*/ 1284824 w 3766585"/>
              <a:gd name="connsiteY75" fmla="*/ 1276792 h 2600738"/>
              <a:gd name="connsiteX76" fmla="*/ 1604087 w 3766585"/>
              <a:gd name="connsiteY76" fmla="*/ 1142271 h 2600738"/>
              <a:gd name="connsiteX77" fmla="*/ 1689881 w 3766585"/>
              <a:gd name="connsiteY77" fmla="*/ 1421477 h 2600738"/>
              <a:gd name="connsiteX78" fmla="*/ 1484214 w 3766585"/>
              <a:gd name="connsiteY78" fmla="*/ 1517136 h 2600738"/>
              <a:gd name="connsiteX79" fmla="*/ 1415160 w 3766585"/>
              <a:gd name="connsiteY79" fmla="*/ 1293832 h 2600738"/>
              <a:gd name="connsiteX80" fmla="*/ 1493182 w 3766585"/>
              <a:gd name="connsiteY80" fmla="*/ 1445990 h 2600738"/>
              <a:gd name="connsiteX81" fmla="*/ 1672842 w 3766585"/>
              <a:gd name="connsiteY81" fmla="*/ 1277988 h 2600738"/>
              <a:gd name="connsiteX82" fmla="*/ 1304255 w 3766585"/>
              <a:gd name="connsiteY82" fmla="*/ 1342857 h 2600738"/>
              <a:gd name="connsiteX83" fmla="*/ 1725156 w 3766585"/>
              <a:gd name="connsiteY83" fmla="*/ 1529692 h 2600738"/>
              <a:gd name="connsiteX84" fmla="*/ 1645938 w 3766585"/>
              <a:gd name="connsiteY84" fmla="*/ 1055580 h 2600738"/>
              <a:gd name="connsiteX85" fmla="*/ 1181093 w 3766585"/>
              <a:gd name="connsiteY85" fmla="*/ 1335085 h 2600738"/>
              <a:gd name="connsiteX86" fmla="*/ 1440270 w 3766585"/>
              <a:gd name="connsiteY86" fmla="*/ 1759274 h 2600738"/>
              <a:gd name="connsiteX87" fmla="*/ 1885684 w 3766585"/>
              <a:gd name="connsiteY87" fmla="*/ 1648369 h 2600738"/>
              <a:gd name="connsiteX88" fmla="*/ 1998084 w 3766585"/>
              <a:gd name="connsiteY88" fmla="*/ 1413406 h 2600738"/>
              <a:gd name="connsiteX89" fmla="*/ 2002867 w 3766585"/>
              <a:gd name="connsiteY89" fmla="*/ 1144065 h 2600738"/>
              <a:gd name="connsiteX90" fmla="*/ 2102711 w 3766585"/>
              <a:gd name="connsiteY90" fmla="*/ 1263041 h 2600738"/>
              <a:gd name="connsiteX91" fmla="*/ 2244407 w 3766585"/>
              <a:gd name="connsiteY91" fmla="*/ 1376039 h 2600738"/>
              <a:gd name="connsiteX92" fmla="*/ 2640197 w 3766585"/>
              <a:gd name="connsiteY92" fmla="*/ 1476481 h 2600738"/>
              <a:gd name="connsiteX93" fmla="*/ 2953780 w 3766585"/>
              <a:gd name="connsiteY93" fmla="*/ 1410417 h 2600738"/>
              <a:gd name="connsiteX94" fmla="*/ 3154067 w 3766585"/>
              <a:gd name="connsiteY94" fmla="*/ 1228066 h 2600738"/>
              <a:gd name="connsiteX95" fmla="*/ 3529230 w 3766585"/>
              <a:gd name="connsiteY95" fmla="*/ 1440011 h 2600738"/>
              <a:gd name="connsiteX96" fmla="*/ 3771069 w 3766585"/>
              <a:gd name="connsiteY96" fmla="*/ 1230159 h 2600738"/>
              <a:gd name="connsiteX97" fmla="*/ 3675111 w 3766585"/>
              <a:gd name="connsiteY97" fmla="*/ 1136891 h 2600738"/>
              <a:gd name="connsiteX98" fmla="*/ 2472195 w 3766585"/>
              <a:gd name="connsiteY98" fmla="*/ 976362 h 2600738"/>
              <a:gd name="connsiteX99" fmla="*/ 2445889 w 3766585"/>
              <a:gd name="connsiteY99" fmla="*/ 989217 h 2600738"/>
              <a:gd name="connsiteX100" fmla="*/ 2428551 w 3766585"/>
              <a:gd name="connsiteY100" fmla="*/ 962611 h 2600738"/>
              <a:gd name="connsiteX101" fmla="*/ 2443497 w 3766585"/>
              <a:gd name="connsiteY101" fmla="*/ 927636 h 2600738"/>
              <a:gd name="connsiteX102" fmla="*/ 2472195 w 3766585"/>
              <a:gd name="connsiteY102" fmla="*/ 921956 h 2600738"/>
              <a:gd name="connsiteX103" fmla="*/ 2489533 w 3766585"/>
              <a:gd name="connsiteY103" fmla="*/ 944077 h 2600738"/>
              <a:gd name="connsiteX104" fmla="*/ 2472195 w 3766585"/>
              <a:gd name="connsiteY104" fmla="*/ 976362 h 2600738"/>
              <a:gd name="connsiteX105" fmla="*/ 514169 w 3766585"/>
              <a:gd name="connsiteY105" fmla="*/ 1376936 h 2600738"/>
              <a:gd name="connsiteX106" fmla="*/ 484275 w 3766585"/>
              <a:gd name="connsiteY106" fmla="*/ 1271412 h 2600738"/>
              <a:gd name="connsiteX107" fmla="*/ 518055 w 3766585"/>
              <a:gd name="connsiteY107" fmla="*/ 1277988 h 2600738"/>
              <a:gd name="connsiteX108" fmla="*/ 514169 w 3766585"/>
              <a:gd name="connsiteY108" fmla="*/ 1376936 h 2600738"/>
              <a:gd name="connsiteX109" fmla="*/ 1510520 w 3766585"/>
              <a:gd name="connsiteY109" fmla="*/ 1299810 h 2600738"/>
              <a:gd name="connsiteX110" fmla="*/ 1557154 w 3766585"/>
              <a:gd name="connsiteY110" fmla="*/ 1268721 h 2600738"/>
              <a:gd name="connsiteX111" fmla="*/ 1564628 w 3766585"/>
              <a:gd name="connsiteY111" fmla="*/ 1315654 h 2600738"/>
              <a:gd name="connsiteX112" fmla="*/ 1508129 w 3766585"/>
              <a:gd name="connsiteY112" fmla="*/ 1360494 h 2600738"/>
              <a:gd name="connsiteX113" fmla="*/ 1510520 w 3766585"/>
              <a:gd name="connsiteY113" fmla="*/ 1299810 h 26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66585" h="2600738">
                <a:moveTo>
                  <a:pt x="3675111" y="1136891"/>
                </a:moveTo>
                <a:cubicBezTo>
                  <a:pt x="3633559" y="1238230"/>
                  <a:pt x="3575864" y="1322530"/>
                  <a:pt x="3379763" y="1289647"/>
                </a:cubicBezTo>
                <a:cubicBezTo>
                  <a:pt x="3306524" y="1274102"/>
                  <a:pt x="3230295" y="1137489"/>
                  <a:pt x="3236573" y="1064548"/>
                </a:cubicBezTo>
                <a:cubicBezTo>
                  <a:pt x="3245840" y="957529"/>
                  <a:pt x="3240758" y="852005"/>
                  <a:pt x="3242552" y="744687"/>
                </a:cubicBezTo>
                <a:cubicBezTo>
                  <a:pt x="3244943" y="610465"/>
                  <a:pt x="3237470" y="524073"/>
                  <a:pt x="3258096" y="264298"/>
                </a:cubicBezTo>
                <a:cubicBezTo>
                  <a:pt x="3268260" y="238889"/>
                  <a:pt x="3462568" y="274462"/>
                  <a:pt x="3597089" y="261907"/>
                </a:cubicBezTo>
                <a:cubicBezTo>
                  <a:pt x="3602768" y="251444"/>
                  <a:pt x="3601872" y="130973"/>
                  <a:pt x="3597986" y="104069"/>
                </a:cubicBezTo>
                <a:cubicBezTo>
                  <a:pt x="3532519" y="106759"/>
                  <a:pt x="3342695" y="102275"/>
                  <a:pt x="3269755" y="103770"/>
                </a:cubicBezTo>
                <a:cubicBezTo>
                  <a:pt x="3266765" y="47271"/>
                  <a:pt x="3267064" y="91215"/>
                  <a:pt x="3265868" y="4523"/>
                </a:cubicBezTo>
                <a:cubicBezTo>
                  <a:pt x="3245242" y="936"/>
                  <a:pt x="3113711" y="-3548"/>
                  <a:pt x="3108330" y="4523"/>
                </a:cubicBezTo>
                <a:cubicBezTo>
                  <a:pt x="3102949" y="12595"/>
                  <a:pt x="3108927" y="74773"/>
                  <a:pt x="3111618" y="102873"/>
                </a:cubicBezTo>
                <a:cubicBezTo>
                  <a:pt x="3062891" y="105862"/>
                  <a:pt x="3017154" y="101677"/>
                  <a:pt x="2968428" y="104667"/>
                </a:cubicBezTo>
                <a:cubicBezTo>
                  <a:pt x="2959759" y="161165"/>
                  <a:pt x="2961253" y="239487"/>
                  <a:pt x="2965140" y="259814"/>
                </a:cubicBezTo>
                <a:cubicBezTo>
                  <a:pt x="2995930" y="261907"/>
                  <a:pt x="3105041" y="244867"/>
                  <a:pt x="3106237" y="277750"/>
                </a:cubicBezTo>
                <a:cubicBezTo>
                  <a:pt x="3109525" y="368029"/>
                  <a:pt x="3117896" y="461596"/>
                  <a:pt x="3109525" y="551575"/>
                </a:cubicBezTo>
                <a:cubicBezTo>
                  <a:pt x="3088301" y="778467"/>
                  <a:pt x="3134935" y="973074"/>
                  <a:pt x="2991147" y="1166485"/>
                </a:cubicBezTo>
                <a:cubicBezTo>
                  <a:pt x="2872768" y="1325818"/>
                  <a:pt x="2669791" y="1404139"/>
                  <a:pt x="2472195" y="1356608"/>
                </a:cubicBezTo>
                <a:cubicBezTo>
                  <a:pt x="2350827" y="1327313"/>
                  <a:pt x="2212420" y="1252280"/>
                  <a:pt x="2146356" y="1144065"/>
                </a:cubicBezTo>
                <a:cubicBezTo>
                  <a:pt x="2103010" y="1073217"/>
                  <a:pt x="2064149" y="948561"/>
                  <a:pt x="2118256" y="815834"/>
                </a:cubicBezTo>
                <a:cubicBezTo>
                  <a:pt x="2185217" y="672345"/>
                  <a:pt x="2387298" y="635277"/>
                  <a:pt x="2631528" y="732730"/>
                </a:cubicBezTo>
                <a:cubicBezTo>
                  <a:pt x="2716425" y="764716"/>
                  <a:pt x="2793551" y="836162"/>
                  <a:pt x="2793850" y="947963"/>
                </a:cubicBezTo>
                <a:cubicBezTo>
                  <a:pt x="2795045" y="1043922"/>
                  <a:pt x="2594161" y="1179041"/>
                  <a:pt x="2399853" y="1105502"/>
                </a:cubicBezTo>
                <a:cubicBezTo>
                  <a:pt x="2296720" y="1070826"/>
                  <a:pt x="2229161" y="982341"/>
                  <a:pt x="2278186" y="883991"/>
                </a:cubicBezTo>
                <a:cubicBezTo>
                  <a:pt x="2325418" y="789528"/>
                  <a:pt x="2435426" y="797300"/>
                  <a:pt x="2482359" y="811948"/>
                </a:cubicBezTo>
                <a:cubicBezTo>
                  <a:pt x="2560381" y="836162"/>
                  <a:pt x="2685336" y="933913"/>
                  <a:pt x="2564267" y="1000576"/>
                </a:cubicBezTo>
                <a:cubicBezTo>
                  <a:pt x="2656638" y="852005"/>
                  <a:pt x="2373248" y="759335"/>
                  <a:pt x="2330500" y="942284"/>
                </a:cubicBezTo>
                <a:cubicBezTo>
                  <a:pt x="2294926" y="1094741"/>
                  <a:pt x="2508067" y="1092349"/>
                  <a:pt x="2603727" y="1057075"/>
                </a:cubicBezTo>
                <a:cubicBezTo>
                  <a:pt x="2775914" y="993701"/>
                  <a:pt x="2711941" y="793115"/>
                  <a:pt x="2542445" y="747976"/>
                </a:cubicBezTo>
                <a:cubicBezTo>
                  <a:pt x="2388792" y="707022"/>
                  <a:pt x="2140078" y="740203"/>
                  <a:pt x="2167580" y="960220"/>
                </a:cubicBezTo>
                <a:cubicBezTo>
                  <a:pt x="2194484" y="1175154"/>
                  <a:pt x="2407924" y="1215810"/>
                  <a:pt x="2566360" y="1208635"/>
                </a:cubicBezTo>
                <a:cubicBezTo>
                  <a:pt x="2747216" y="1191596"/>
                  <a:pt x="2944214" y="1024491"/>
                  <a:pt x="2845864" y="810752"/>
                </a:cubicBezTo>
                <a:cubicBezTo>
                  <a:pt x="2717023" y="531248"/>
                  <a:pt x="2100619" y="483119"/>
                  <a:pt x="1986425" y="854696"/>
                </a:cubicBezTo>
                <a:cubicBezTo>
                  <a:pt x="1993002" y="575191"/>
                  <a:pt x="1988817" y="294192"/>
                  <a:pt x="1999578" y="14986"/>
                </a:cubicBezTo>
                <a:cubicBezTo>
                  <a:pt x="1946667" y="17676"/>
                  <a:pt x="1845328" y="-6836"/>
                  <a:pt x="1846524" y="55342"/>
                </a:cubicBezTo>
                <a:cubicBezTo>
                  <a:pt x="1847719" y="120809"/>
                  <a:pt x="1850111" y="186276"/>
                  <a:pt x="1850111" y="251743"/>
                </a:cubicBezTo>
                <a:cubicBezTo>
                  <a:pt x="1849812" y="392243"/>
                  <a:pt x="1865356" y="536628"/>
                  <a:pt x="1859079" y="676231"/>
                </a:cubicBezTo>
                <a:cubicBezTo>
                  <a:pt x="1855193" y="761428"/>
                  <a:pt x="1839947" y="855891"/>
                  <a:pt x="1857883" y="940490"/>
                </a:cubicBezTo>
                <a:cubicBezTo>
                  <a:pt x="1792416" y="904917"/>
                  <a:pt x="1683305" y="790126"/>
                  <a:pt x="1362846" y="893856"/>
                </a:cubicBezTo>
                <a:cubicBezTo>
                  <a:pt x="1104865" y="994896"/>
                  <a:pt x="1100381" y="1133602"/>
                  <a:pt x="1027142" y="1277689"/>
                </a:cubicBezTo>
                <a:cubicBezTo>
                  <a:pt x="888137" y="1674675"/>
                  <a:pt x="799054" y="1692612"/>
                  <a:pt x="606839" y="1712640"/>
                </a:cubicBezTo>
                <a:cubicBezTo>
                  <a:pt x="368886" y="1732669"/>
                  <a:pt x="104926" y="1569151"/>
                  <a:pt x="163518" y="1295027"/>
                </a:cubicBezTo>
                <a:cubicBezTo>
                  <a:pt x="205070" y="1100421"/>
                  <a:pt x="410139" y="972476"/>
                  <a:pt x="606241" y="1028377"/>
                </a:cubicBezTo>
                <a:cubicBezTo>
                  <a:pt x="713260" y="1058868"/>
                  <a:pt x="761687" y="1097431"/>
                  <a:pt x="797858" y="1207439"/>
                </a:cubicBezTo>
                <a:cubicBezTo>
                  <a:pt x="824763" y="1289348"/>
                  <a:pt x="779623" y="1459143"/>
                  <a:pt x="691736" y="1495912"/>
                </a:cubicBezTo>
                <a:cubicBezTo>
                  <a:pt x="594881" y="1536268"/>
                  <a:pt x="472318" y="1513549"/>
                  <a:pt x="416118" y="1478873"/>
                </a:cubicBezTo>
                <a:cubicBezTo>
                  <a:pt x="323149" y="1399954"/>
                  <a:pt x="332117" y="1314757"/>
                  <a:pt x="352744" y="1238230"/>
                </a:cubicBezTo>
                <a:cubicBezTo>
                  <a:pt x="387420" y="1149446"/>
                  <a:pt x="528817" y="1136891"/>
                  <a:pt x="582625" y="1179340"/>
                </a:cubicBezTo>
                <a:cubicBezTo>
                  <a:pt x="621188" y="1192792"/>
                  <a:pt x="725217" y="1362587"/>
                  <a:pt x="587707" y="1371256"/>
                </a:cubicBezTo>
                <a:cubicBezTo>
                  <a:pt x="620291" y="1371256"/>
                  <a:pt x="614910" y="1146158"/>
                  <a:pt x="473813" y="1185318"/>
                </a:cubicBezTo>
                <a:cubicBezTo>
                  <a:pt x="335405" y="1223881"/>
                  <a:pt x="392502" y="1406530"/>
                  <a:pt x="488759" y="1447186"/>
                </a:cubicBezTo>
                <a:cubicBezTo>
                  <a:pt x="734185" y="1551215"/>
                  <a:pt x="848080" y="1148848"/>
                  <a:pt x="604746" y="1081289"/>
                </a:cubicBezTo>
                <a:cubicBezTo>
                  <a:pt x="490852" y="1049602"/>
                  <a:pt x="443321" y="1059167"/>
                  <a:pt x="347363" y="1104307"/>
                </a:cubicBezTo>
                <a:cubicBezTo>
                  <a:pt x="230180" y="1159012"/>
                  <a:pt x="197596" y="1377235"/>
                  <a:pt x="262764" y="1477378"/>
                </a:cubicBezTo>
                <a:cubicBezTo>
                  <a:pt x="314480" y="1556895"/>
                  <a:pt x="426581" y="1581707"/>
                  <a:pt x="514169" y="1603230"/>
                </a:cubicBezTo>
                <a:cubicBezTo>
                  <a:pt x="595778" y="1623558"/>
                  <a:pt x="739566" y="1601137"/>
                  <a:pt x="818784" y="1500695"/>
                </a:cubicBezTo>
                <a:cubicBezTo>
                  <a:pt x="877375" y="1429548"/>
                  <a:pt x="918329" y="1363484"/>
                  <a:pt x="915639" y="1282771"/>
                </a:cubicBezTo>
                <a:cubicBezTo>
                  <a:pt x="911454" y="1156919"/>
                  <a:pt x="822072" y="990412"/>
                  <a:pt x="694726" y="951850"/>
                </a:cubicBezTo>
                <a:cubicBezTo>
                  <a:pt x="457670" y="880105"/>
                  <a:pt x="315676" y="943479"/>
                  <a:pt x="133026" y="1083381"/>
                </a:cubicBezTo>
                <a:cubicBezTo>
                  <a:pt x="23915" y="1167382"/>
                  <a:pt x="18235" y="1314458"/>
                  <a:pt x="11957" y="1438815"/>
                </a:cubicBezTo>
                <a:cubicBezTo>
                  <a:pt x="4484" y="1588881"/>
                  <a:pt x="0" y="1737452"/>
                  <a:pt x="0" y="1887816"/>
                </a:cubicBezTo>
                <a:cubicBezTo>
                  <a:pt x="0" y="2011576"/>
                  <a:pt x="0" y="2135036"/>
                  <a:pt x="0" y="2258795"/>
                </a:cubicBezTo>
                <a:cubicBezTo>
                  <a:pt x="0" y="2360134"/>
                  <a:pt x="6876" y="2495253"/>
                  <a:pt x="0" y="2608550"/>
                </a:cubicBezTo>
                <a:cubicBezTo>
                  <a:pt x="30790" y="2608550"/>
                  <a:pt x="178165" y="2619012"/>
                  <a:pt x="178464" y="2598087"/>
                </a:cubicBezTo>
                <a:cubicBezTo>
                  <a:pt x="180258" y="2500634"/>
                  <a:pt x="179062" y="2402882"/>
                  <a:pt x="180557" y="2305429"/>
                </a:cubicBezTo>
                <a:cubicBezTo>
                  <a:pt x="182351" y="2202296"/>
                  <a:pt x="191618" y="2099762"/>
                  <a:pt x="191020" y="1996629"/>
                </a:cubicBezTo>
                <a:cubicBezTo>
                  <a:pt x="189226" y="1812784"/>
                  <a:pt x="195504" y="1890806"/>
                  <a:pt x="175475" y="1732669"/>
                </a:cubicBezTo>
                <a:cubicBezTo>
                  <a:pt x="177867" y="1725196"/>
                  <a:pt x="330921" y="1794250"/>
                  <a:pt x="347363" y="1800228"/>
                </a:cubicBezTo>
                <a:cubicBezTo>
                  <a:pt x="382338" y="1809196"/>
                  <a:pt x="474111" y="1842677"/>
                  <a:pt x="510582" y="1849553"/>
                </a:cubicBezTo>
                <a:cubicBezTo>
                  <a:pt x="555422" y="1858222"/>
                  <a:pt x="612817" y="1863902"/>
                  <a:pt x="704292" y="1844471"/>
                </a:cubicBezTo>
                <a:cubicBezTo>
                  <a:pt x="763481" y="1830720"/>
                  <a:pt x="782015" y="1823844"/>
                  <a:pt x="815795" y="1807104"/>
                </a:cubicBezTo>
                <a:cubicBezTo>
                  <a:pt x="942543" y="1751801"/>
                  <a:pt x="1055242" y="1530589"/>
                  <a:pt x="1089619" y="1456453"/>
                </a:cubicBezTo>
                <a:cubicBezTo>
                  <a:pt x="1144026" y="1338672"/>
                  <a:pt x="1170332" y="1199966"/>
                  <a:pt x="1247158" y="1094143"/>
                </a:cubicBezTo>
                <a:cubicBezTo>
                  <a:pt x="1387060" y="902226"/>
                  <a:pt x="1715590" y="921956"/>
                  <a:pt x="1833669" y="1124634"/>
                </a:cubicBezTo>
                <a:cubicBezTo>
                  <a:pt x="1949955" y="1324024"/>
                  <a:pt x="1843534" y="1626547"/>
                  <a:pt x="1610066" y="1668996"/>
                </a:cubicBezTo>
                <a:cubicBezTo>
                  <a:pt x="1513510" y="1686633"/>
                  <a:pt x="1410975" y="1634917"/>
                  <a:pt x="1338931" y="1576027"/>
                </a:cubicBezTo>
                <a:cubicBezTo>
                  <a:pt x="1277052" y="1525507"/>
                  <a:pt x="1229521" y="1429250"/>
                  <a:pt x="1284824" y="1276792"/>
                </a:cubicBezTo>
                <a:cubicBezTo>
                  <a:pt x="1352084" y="1175752"/>
                  <a:pt x="1460598" y="1075609"/>
                  <a:pt x="1604087" y="1142271"/>
                </a:cubicBezTo>
                <a:cubicBezTo>
                  <a:pt x="1719177" y="1195482"/>
                  <a:pt x="1747277" y="1301006"/>
                  <a:pt x="1689881" y="1421477"/>
                </a:cubicBezTo>
                <a:cubicBezTo>
                  <a:pt x="1643845" y="1517734"/>
                  <a:pt x="1595119" y="1538660"/>
                  <a:pt x="1484214" y="1517136"/>
                </a:cubicBezTo>
                <a:cubicBezTo>
                  <a:pt x="1381081" y="1497108"/>
                  <a:pt x="1369124" y="1366772"/>
                  <a:pt x="1415160" y="1293832"/>
                </a:cubicBezTo>
                <a:cubicBezTo>
                  <a:pt x="1410078" y="1351526"/>
                  <a:pt x="1405893" y="1445990"/>
                  <a:pt x="1493182" y="1445990"/>
                </a:cubicBezTo>
                <a:cubicBezTo>
                  <a:pt x="1581368" y="1445990"/>
                  <a:pt x="1690778" y="1385904"/>
                  <a:pt x="1672842" y="1277988"/>
                </a:cubicBezTo>
                <a:cubicBezTo>
                  <a:pt x="1637568" y="1066342"/>
                  <a:pt x="1322789" y="1168877"/>
                  <a:pt x="1304255" y="1342857"/>
                </a:cubicBezTo>
                <a:cubicBezTo>
                  <a:pt x="1280340" y="1568254"/>
                  <a:pt x="1564926" y="1666903"/>
                  <a:pt x="1725156" y="1529692"/>
                </a:cubicBezTo>
                <a:cubicBezTo>
                  <a:pt x="1892858" y="1385904"/>
                  <a:pt x="1852203" y="1132407"/>
                  <a:pt x="1645938" y="1055580"/>
                </a:cubicBezTo>
                <a:cubicBezTo>
                  <a:pt x="1427715" y="974270"/>
                  <a:pt x="1209193" y="1112079"/>
                  <a:pt x="1181093" y="1335085"/>
                </a:cubicBezTo>
                <a:cubicBezTo>
                  <a:pt x="1156880" y="1527898"/>
                  <a:pt x="1245365" y="1700683"/>
                  <a:pt x="1440270" y="1759274"/>
                </a:cubicBezTo>
                <a:cubicBezTo>
                  <a:pt x="1572998" y="1799033"/>
                  <a:pt x="1792715" y="1755687"/>
                  <a:pt x="1885684" y="1648369"/>
                </a:cubicBezTo>
                <a:cubicBezTo>
                  <a:pt x="1945471" y="1564368"/>
                  <a:pt x="1978952" y="1521621"/>
                  <a:pt x="1998084" y="1413406"/>
                </a:cubicBezTo>
                <a:cubicBezTo>
                  <a:pt x="2021401" y="1295326"/>
                  <a:pt x="1994497" y="1153332"/>
                  <a:pt x="2002867" y="1144065"/>
                </a:cubicBezTo>
                <a:cubicBezTo>
                  <a:pt x="2037244" y="1168578"/>
                  <a:pt x="2076106" y="1229561"/>
                  <a:pt x="2102711" y="1263041"/>
                </a:cubicBezTo>
                <a:cubicBezTo>
                  <a:pt x="2139779" y="1309974"/>
                  <a:pt x="2194783" y="1344352"/>
                  <a:pt x="2244407" y="1376039"/>
                </a:cubicBezTo>
                <a:cubicBezTo>
                  <a:pt x="2353518" y="1445093"/>
                  <a:pt x="2511655" y="1483357"/>
                  <a:pt x="2640197" y="1476481"/>
                </a:cubicBezTo>
                <a:cubicBezTo>
                  <a:pt x="2738248" y="1471100"/>
                  <a:pt x="2865893" y="1456453"/>
                  <a:pt x="2953780" y="1410417"/>
                </a:cubicBezTo>
                <a:cubicBezTo>
                  <a:pt x="2987261" y="1392779"/>
                  <a:pt x="3175590" y="1265433"/>
                  <a:pt x="3154067" y="1228066"/>
                </a:cubicBezTo>
                <a:cubicBezTo>
                  <a:pt x="3227306" y="1354516"/>
                  <a:pt x="3358837" y="1476780"/>
                  <a:pt x="3529230" y="1440011"/>
                </a:cubicBezTo>
                <a:cubicBezTo>
                  <a:pt x="3606057" y="1423570"/>
                  <a:pt x="3731012" y="1295027"/>
                  <a:pt x="3771069" y="1230159"/>
                </a:cubicBezTo>
                <a:cubicBezTo>
                  <a:pt x="3728022" y="1164094"/>
                  <a:pt x="3698727" y="1139581"/>
                  <a:pt x="3675111" y="1136891"/>
                </a:cubicBezTo>
                <a:close/>
                <a:moveTo>
                  <a:pt x="2472195" y="976362"/>
                </a:moveTo>
                <a:cubicBezTo>
                  <a:pt x="2456651" y="988021"/>
                  <a:pt x="2456352" y="991309"/>
                  <a:pt x="2445889" y="989217"/>
                </a:cubicBezTo>
                <a:cubicBezTo>
                  <a:pt x="2435725" y="987124"/>
                  <a:pt x="2430344" y="976960"/>
                  <a:pt x="2428551" y="962611"/>
                </a:cubicBezTo>
                <a:cubicBezTo>
                  <a:pt x="2426458" y="948262"/>
                  <a:pt x="2433633" y="941686"/>
                  <a:pt x="2443497" y="927636"/>
                </a:cubicBezTo>
                <a:cubicBezTo>
                  <a:pt x="2453362" y="913885"/>
                  <a:pt x="2472195" y="921956"/>
                  <a:pt x="2472195" y="921956"/>
                </a:cubicBezTo>
                <a:cubicBezTo>
                  <a:pt x="2472195" y="921956"/>
                  <a:pt x="2487142" y="933316"/>
                  <a:pt x="2489533" y="944077"/>
                </a:cubicBezTo>
                <a:cubicBezTo>
                  <a:pt x="2492224" y="954839"/>
                  <a:pt x="2487441" y="964405"/>
                  <a:pt x="2472195" y="976362"/>
                </a:cubicBezTo>
                <a:close/>
                <a:moveTo>
                  <a:pt x="514169" y="1376936"/>
                </a:moveTo>
                <a:cubicBezTo>
                  <a:pt x="422396" y="1365277"/>
                  <a:pt x="478894" y="1281276"/>
                  <a:pt x="484275" y="1271412"/>
                </a:cubicBezTo>
                <a:cubicBezTo>
                  <a:pt x="492048" y="1259753"/>
                  <a:pt x="514169" y="1266330"/>
                  <a:pt x="518055" y="1277988"/>
                </a:cubicBezTo>
                <a:cubicBezTo>
                  <a:pt x="532703" y="1297120"/>
                  <a:pt x="544062" y="1380822"/>
                  <a:pt x="514169" y="1376936"/>
                </a:cubicBezTo>
                <a:close/>
                <a:moveTo>
                  <a:pt x="1510520" y="1299810"/>
                </a:moveTo>
                <a:cubicBezTo>
                  <a:pt x="1528755" y="1260650"/>
                  <a:pt x="1557154" y="1268721"/>
                  <a:pt x="1557154" y="1268721"/>
                </a:cubicBezTo>
                <a:cubicBezTo>
                  <a:pt x="1557154" y="1268721"/>
                  <a:pt x="1587048" y="1271113"/>
                  <a:pt x="1564628" y="1315654"/>
                </a:cubicBezTo>
                <a:cubicBezTo>
                  <a:pt x="1550578" y="1343754"/>
                  <a:pt x="1535930" y="1370060"/>
                  <a:pt x="1508129" y="1360494"/>
                </a:cubicBezTo>
                <a:cubicBezTo>
                  <a:pt x="1489894" y="1354516"/>
                  <a:pt x="1492285" y="1338971"/>
                  <a:pt x="1510520" y="1299810"/>
                </a:cubicBezTo>
                <a:close/>
              </a:path>
            </a:pathLst>
          </a:custGeom>
          <a:solidFill>
            <a:srgbClr val="747623"/>
          </a:solidFill>
          <a:ln w="29860" cap="flat">
            <a:noFill/>
            <a:prstDash val="solid"/>
            <a:miter/>
          </a:ln>
        </p:spPr>
        <p:txBody>
          <a:bodyPr rtlCol="0" anchor="ctr"/>
          <a:lstStyle/>
          <a:p>
            <a:endParaRPr lang="es-CO" dirty="0"/>
          </a:p>
        </p:txBody>
      </p:sp>
    </p:spTree>
    <p:extLst>
      <p:ext uri="{BB962C8B-B14F-4D97-AF65-F5344CB8AC3E}">
        <p14:creationId xmlns:p14="http://schemas.microsoft.com/office/powerpoint/2010/main" val="4236526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8022D2-586A-2943-9EA2-ED7C2C99E8E6}"/>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18D0CDBA-D99A-CA43-AD02-4B97CD725597}"/>
              </a:ext>
            </a:extLst>
          </p:cNvPr>
          <p:cNvSpPr>
            <a:spLocks noGrp="1"/>
          </p:cNvSpPr>
          <p:nvPr>
            <p:ph idx="1"/>
          </p:nvPr>
        </p:nvSpPr>
        <p:spPr/>
        <p:txBody>
          <a:bodyPr/>
          <a:lstStyle/>
          <a:p>
            <a:r>
              <a:rPr lang="es-ES"/>
              <a:t>Editar los estilos de texto del patrón
Segundo nivel
Tercer nivel
Cuarto nivel
Quinto nivel</a:t>
            </a:r>
            <a:endParaRPr lang="es-419"/>
          </a:p>
        </p:txBody>
      </p:sp>
      <p:sp>
        <p:nvSpPr>
          <p:cNvPr id="4" name="Marcador de fecha 3">
            <a:extLst>
              <a:ext uri="{FF2B5EF4-FFF2-40B4-BE49-F238E27FC236}">
                <a16:creationId xmlns:a16="http://schemas.microsoft.com/office/drawing/2014/main" id="{D4B86A11-B91C-B147-AB15-8CD18D151BD1}"/>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5" name="Marcador de pie de página 4">
            <a:extLst>
              <a:ext uri="{FF2B5EF4-FFF2-40B4-BE49-F238E27FC236}">
                <a16:creationId xmlns:a16="http://schemas.microsoft.com/office/drawing/2014/main" id="{51E0850B-7B00-8F4B-B6DE-C429FCF508C7}"/>
              </a:ext>
            </a:extLst>
          </p:cNvPr>
          <p:cNvSpPr>
            <a:spLocks noGrp="1"/>
          </p:cNvSpPr>
          <p:nvPr>
            <p:ph type="ftr" sz="quarter" idx="11"/>
          </p:nvPr>
        </p:nvSpPr>
        <p:spPr/>
        <p:txBody>
          <a:bodyPr/>
          <a:lstStyle/>
          <a:p>
            <a:endParaRPr lang="es-419" dirty="0"/>
          </a:p>
        </p:txBody>
      </p:sp>
      <p:sp>
        <p:nvSpPr>
          <p:cNvPr id="6" name="Marcador de número de diapositiva 5">
            <a:extLst>
              <a:ext uri="{FF2B5EF4-FFF2-40B4-BE49-F238E27FC236}">
                <a16:creationId xmlns:a16="http://schemas.microsoft.com/office/drawing/2014/main" id="{CE051ADD-C68C-314D-88E7-610B0D6F1FFC}"/>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99865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510A76-E7CE-1941-B4AD-3C8ED806458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7A1ABF99-2BDE-9540-8E55-775F37107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419"/>
          </a:p>
        </p:txBody>
      </p:sp>
      <p:sp>
        <p:nvSpPr>
          <p:cNvPr id="4" name="Marcador de fecha 3">
            <a:extLst>
              <a:ext uri="{FF2B5EF4-FFF2-40B4-BE49-F238E27FC236}">
                <a16:creationId xmlns:a16="http://schemas.microsoft.com/office/drawing/2014/main" id="{689C0210-038E-4444-98F3-0DB074E67C62}"/>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5" name="Marcador de pie de página 4">
            <a:extLst>
              <a:ext uri="{FF2B5EF4-FFF2-40B4-BE49-F238E27FC236}">
                <a16:creationId xmlns:a16="http://schemas.microsoft.com/office/drawing/2014/main" id="{D0614ED3-543C-DF4E-BF8C-118204B3F580}"/>
              </a:ext>
            </a:extLst>
          </p:cNvPr>
          <p:cNvSpPr>
            <a:spLocks noGrp="1"/>
          </p:cNvSpPr>
          <p:nvPr>
            <p:ph type="ftr" sz="quarter" idx="11"/>
          </p:nvPr>
        </p:nvSpPr>
        <p:spPr/>
        <p:txBody>
          <a:bodyPr/>
          <a:lstStyle/>
          <a:p>
            <a:endParaRPr lang="es-419" dirty="0"/>
          </a:p>
        </p:txBody>
      </p:sp>
      <p:sp>
        <p:nvSpPr>
          <p:cNvPr id="6" name="Marcador de número de diapositiva 5">
            <a:extLst>
              <a:ext uri="{FF2B5EF4-FFF2-40B4-BE49-F238E27FC236}">
                <a16:creationId xmlns:a16="http://schemas.microsoft.com/office/drawing/2014/main" id="{E64BF949-EA5C-FB40-A023-3A623F3BC6E1}"/>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3633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7F30EA-CE71-604B-8EC5-E46B7A8A5CAF}"/>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4E7F9854-52FF-D84E-A831-2485409FCD6A}"/>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419"/>
          </a:p>
        </p:txBody>
      </p:sp>
      <p:sp>
        <p:nvSpPr>
          <p:cNvPr id="4" name="Marcador de contenido 3">
            <a:extLst>
              <a:ext uri="{FF2B5EF4-FFF2-40B4-BE49-F238E27FC236}">
                <a16:creationId xmlns:a16="http://schemas.microsoft.com/office/drawing/2014/main" id="{12827FCF-8589-A44A-AA62-E439E3C935D5}"/>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419"/>
          </a:p>
        </p:txBody>
      </p:sp>
      <p:sp>
        <p:nvSpPr>
          <p:cNvPr id="5" name="Marcador de fecha 4">
            <a:extLst>
              <a:ext uri="{FF2B5EF4-FFF2-40B4-BE49-F238E27FC236}">
                <a16:creationId xmlns:a16="http://schemas.microsoft.com/office/drawing/2014/main" id="{ADEC5EC1-ADF4-4443-9969-20737F086BE2}"/>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6" name="Marcador de pie de página 5">
            <a:extLst>
              <a:ext uri="{FF2B5EF4-FFF2-40B4-BE49-F238E27FC236}">
                <a16:creationId xmlns:a16="http://schemas.microsoft.com/office/drawing/2014/main" id="{3A4697DA-D68E-1B41-B09F-8F12032D48C5}"/>
              </a:ext>
            </a:extLst>
          </p:cNvPr>
          <p:cNvSpPr>
            <a:spLocks noGrp="1"/>
          </p:cNvSpPr>
          <p:nvPr>
            <p:ph type="ftr" sz="quarter" idx="11"/>
          </p:nvPr>
        </p:nvSpPr>
        <p:spPr/>
        <p:txBody>
          <a:bodyPr/>
          <a:lstStyle/>
          <a:p>
            <a:endParaRPr lang="es-419" dirty="0"/>
          </a:p>
        </p:txBody>
      </p:sp>
      <p:sp>
        <p:nvSpPr>
          <p:cNvPr id="7" name="Marcador de número de diapositiva 6">
            <a:extLst>
              <a:ext uri="{FF2B5EF4-FFF2-40B4-BE49-F238E27FC236}">
                <a16:creationId xmlns:a16="http://schemas.microsoft.com/office/drawing/2014/main" id="{DD491BA2-8151-AD48-8987-C609CF04FD5A}"/>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387061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B8D9F3-F8C1-8046-BD61-0EFF4B6DE84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6A1C0753-B500-AD46-8F9C-05EDD05CA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419"/>
          </a:p>
        </p:txBody>
      </p:sp>
      <p:sp>
        <p:nvSpPr>
          <p:cNvPr id="4" name="Marcador de contenido 3">
            <a:extLst>
              <a:ext uri="{FF2B5EF4-FFF2-40B4-BE49-F238E27FC236}">
                <a16:creationId xmlns:a16="http://schemas.microsoft.com/office/drawing/2014/main" id="{A612CD32-D342-9C48-B171-F9FFD6F1CD21}"/>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419"/>
          </a:p>
        </p:txBody>
      </p:sp>
      <p:sp>
        <p:nvSpPr>
          <p:cNvPr id="5" name="Marcador de texto 4">
            <a:extLst>
              <a:ext uri="{FF2B5EF4-FFF2-40B4-BE49-F238E27FC236}">
                <a16:creationId xmlns:a16="http://schemas.microsoft.com/office/drawing/2014/main" id="{3B162312-F91F-CB42-A7B3-229F46780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419"/>
          </a:p>
        </p:txBody>
      </p:sp>
      <p:sp>
        <p:nvSpPr>
          <p:cNvPr id="6" name="Marcador de contenido 5">
            <a:extLst>
              <a:ext uri="{FF2B5EF4-FFF2-40B4-BE49-F238E27FC236}">
                <a16:creationId xmlns:a16="http://schemas.microsoft.com/office/drawing/2014/main" id="{CF7B1999-F9F8-5344-AB0C-33072EAE1E4E}"/>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419"/>
          </a:p>
        </p:txBody>
      </p:sp>
      <p:sp>
        <p:nvSpPr>
          <p:cNvPr id="7" name="Marcador de fecha 6">
            <a:extLst>
              <a:ext uri="{FF2B5EF4-FFF2-40B4-BE49-F238E27FC236}">
                <a16:creationId xmlns:a16="http://schemas.microsoft.com/office/drawing/2014/main" id="{D8839516-DB67-8145-AFE7-AD8563049448}"/>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8" name="Marcador de pie de página 7">
            <a:extLst>
              <a:ext uri="{FF2B5EF4-FFF2-40B4-BE49-F238E27FC236}">
                <a16:creationId xmlns:a16="http://schemas.microsoft.com/office/drawing/2014/main" id="{6535DA04-3719-2046-B832-0173DF5294CE}"/>
              </a:ext>
            </a:extLst>
          </p:cNvPr>
          <p:cNvSpPr>
            <a:spLocks noGrp="1"/>
          </p:cNvSpPr>
          <p:nvPr>
            <p:ph type="ftr" sz="quarter" idx="11"/>
          </p:nvPr>
        </p:nvSpPr>
        <p:spPr/>
        <p:txBody>
          <a:bodyPr/>
          <a:lstStyle/>
          <a:p>
            <a:endParaRPr lang="es-419" dirty="0"/>
          </a:p>
        </p:txBody>
      </p:sp>
      <p:sp>
        <p:nvSpPr>
          <p:cNvPr id="9" name="Marcador de número de diapositiva 8">
            <a:extLst>
              <a:ext uri="{FF2B5EF4-FFF2-40B4-BE49-F238E27FC236}">
                <a16:creationId xmlns:a16="http://schemas.microsoft.com/office/drawing/2014/main" id="{3A7EFA2F-56C7-D64A-BC5D-068230C228DC}"/>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2612779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FC3456-333E-7D4B-926C-0BCB2E9D9BAA}"/>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805D91AD-3826-8840-8C11-DDF7B6EC1971}"/>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4" name="Marcador de pie de página 3">
            <a:extLst>
              <a:ext uri="{FF2B5EF4-FFF2-40B4-BE49-F238E27FC236}">
                <a16:creationId xmlns:a16="http://schemas.microsoft.com/office/drawing/2014/main" id="{0FD9C70E-6D8D-DF42-B794-2F72BCC1C563}"/>
              </a:ext>
            </a:extLst>
          </p:cNvPr>
          <p:cNvSpPr>
            <a:spLocks noGrp="1"/>
          </p:cNvSpPr>
          <p:nvPr>
            <p:ph type="ftr" sz="quarter" idx="11"/>
          </p:nvPr>
        </p:nvSpPr>
        <p:spPr/>
        <p:txBody>
          <a:bodyPr/>
          <a:lstStyle/>
          <a:p>
            <a:endParaRPr lang="es-419" dirty="0"/>
          </a:p>
        </p:txBody>
      </p:sp>
      <p:sp>
        <p:nvSpPr>
          <p:cNvPr id="5" name="Marcador de número de diapositiva 4">
            <a:extLst>
              <a:ext uri="{FF2B5EF4-FFF2-40B4-BE49-F238E27FC236}">
                <a16:creationId xmlns:a16="http://schemas.microsoft.com/office/drawing/2014/main" id="{B2CB2D60-EB3F-E14F-BCE7-DFCA5388A416}"/>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354614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2EB9656-BB56-1D42-9C8A-1664397275F0}"/>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3" name="Marcador de pie de página 2">
            <a:extLst>
              <a:ext uri="{FF2B5EF4-FFF2-40B4-BE49-F238E27FC236}">
                <a16:creationId xmlns:a16="http://schemas.microsoft.com/office/drawing/2014/main" id="{6B7297FB-639F-2643-9374-6E7DB63B0EAC}"/>
              </a:ext>
            </a:extLst>
          </p:cNvPr>
          <p:cNvSpPr>
            <a:spLocks noGrp="1"/>
          </p:cNvSpPr>
          <p:nvPr>
            <p:ph type="ftr" sz="quarter" idx="11"/>
          </p:nvPr>
        </p:nvSpPr>
        <p:spPr/>
        <p:txBody>
          <a:bodyPr/>
          <a:lstStyle/>
          <a:p>
            <a:endParaRPr lang="es-419" dirty="0"/>
          </a:p>
        </p:txBody>
      </p:sp>
      <p:sp>
        <p:nvSpPr>
          <p:cNvPr id="4" name="Marcador de número de diapositiva 3">
            <a:extLst>
              <a:ext uri="{FF2B5EF4-FFF2-40B4-BE49-F238E27FC236}">
                <a16:creationId xmlns:a16="http://schemas.microsoft.com/office/drawing/2014/main" id="{0C99C5FA-A13B-7244-B35F-D2F5C1313A85}"/>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429368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68BB50-F775-A843-AC9F-378D7EC237F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5288C7CD-8A33-F949-9C31-BFB69D4734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419"/>
          </a:p>
        </p:txBody>
      </p:sp>
      <p:sp>
        <p:nvSpPr>
          <p:cNvPr id="4" name="Marcador de texto 3">
            <a:extLst>
              <a:ext uri="{FF2B5EF4-FFF2-40B4-BE49-F238E27FC236}">
                <a16:creationId xmlns:a16="http://schemas.microsoft.com/office/drawing/2014/main" id="{BC871E3E-7BD4-1344-8604-12F45BF8D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419"/>
          </a:p>
        </p:txBody>
      </p:sp>
      <p:sp>
        <p:nvSpPr>
          <p:cNvPr id="5" name="Marcador de fecha 4">
            <a:extLst>
              <a:ext uri="{FF2B5EF4-FFF2-40B4-BE49-F238E27FC236}">
                <a16:creationId xmlns:a16="http://schemas.microsoft.com/office/drawing/2014/main" id="{84CD084C-3D3E-6C47-84BC-6F01B0D07D59}"/>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6" name="Marcador de pie de página 5">
            <a:extLst>
              <a:ext uri="{FF2B5EF4-FFF2-40B4-BE49-F238E27FC236}">
                <a16:creationId xmlns:a16="http://schemas.microsoft.com/office/drawing/2014/main" id="{52E3EBB4-5479-6646-A227-CF6A44642073}"/>
              </a:ext>
            </a:extLst>
          </p:cNvPr>
          <p:cNvSpPr>
            <a:spLocks noGrp="1"/>
          </p:cNvSpPr>
          <p:nvPr>
            <p:ph type="ftr" sz="quarter" idx="11"/>
          </p:nvPr>
        </p:nvSpPr>
        <p:spPr/>
        <p:txBody>
          <a:bodyPr/>
          <a:lstStyle/>
          <a:p>
            <a:endParaRPr lang="es-419" dirty="0"/>
          </a:p>
        </p:txBody>
      </p:sp>
      <p:sp>
        <p:nvSpPr>
          <p:cNvPr id="7" name="Marcador de número de diapositiva 6">
            <a:extLst>
              <a:ext uri="{FF2B5EF4-FFF2-40B4-BE49-F238E27FC236}">
                <a16:creationId xmlns:a16="http://schemas.microsoft.com/office/drawing/2014/main" id="{B39B26BD-1C45-914C-9314-44506C63AB2D}"/>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57842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8165F0-E4BE-C545-894D-AA6EF1041A0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5121D00F-BEC0-584E-97F2-B4323B490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dirty="0"/>
          </a:p>
        </p:txBody>
      </p:sp>
      <p:sp>
        <p:nvSpPr>
          <p:cNvPr id="4" name="Marcador de texto 3">
            <a:extLst>
              <a:ext uri="{FF2B5EF4-FFF2-40B4-BE49-F238E27FC236}">
                <a16:creationId xmlns:a16="http://schemas.microsoft.com/office/drawing/2014/main" id="{4E56BBC8-910E-6944-8C62-8D58C3E4A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419"/>
          </a:p>
        </p:txBody>
      </p:sp>
      <p:sp>
        <p:nvSpPr>
          <p:cNvPr id="5" name="Marcador de fecha 4">
            <a:extLst>
              <a:ext uri="{FF2B5EF4-FFF2-40B4-BE49-F238E27FC236}">
                <a16:creationId xmlns:a16="http://schemas.microsoft.com/office/drawing/2014/main" id="{B6780D74-C564-8949-B712-4C54200F1D58}"/>
              </a:ext>
            </a:extLst>
          </p:cNvPr>
          <p:cNvSpPr>
            <a:spLocks noGrp="1"/>
          </p:cNvSpPr>
          <p:nvPr>
            <p:ph type="dt" sz="half" idx="10"/>
          </p:nvPr>
        </p:nvSpPr>
        <p:spPr/>
        <p:txBody>
          <a:bodyPr/>
          <a:lstStyle/>
          <a:p>
            <a:fld id="{1D42DC0E-9630-904D-8919-AF954750B4FA}" type="datetimeFigureOut">
              <a:rPr lang="es-419" smtClean="0"/>
              <a:t>2/3/2022</a:t>
            </a:fld>
            <a:endParaRPr lang="es-419" dirty="0"/>
          </a:p>
        </p:txBody>
      </p:sp>
      <p:sp>
        <p:nvSpPr>
          <p:cNvPr id="6" name="Marcador de pie de página 5">
            <a:extLst>
              <a:ext uri="{FF2B5EF4-FFF2-40B4-BE49-F238E27FC236}">
                <a16:creationId xmlns:a16="http://schemas.microsoft.com/office/drawing/2014/main" id="{BBDAE145-8459-B042-8A57-C80713EEBCCF}"/>
              </a:ext>
            </a:extLst>
          </p:cNvPr>
          <p:cNvSpPr>
            <a:spLocks noGrp="1"/>
          </p:cNvSpPr>
          <p:nvPr>
            <p:ph type="ftr" sz="quarter" idx="11"/>
          </p:nvPr>
        </p:nvSpPr>
        <p:spPr/>
        <p:txBody>
          <a:bodyPr/>
          <a:lstStyle/>
          <a:p>
            <a:endParaRPr lang="es-419" dirty="0"/>
          </a:p>
        </p:txBody>
      </p:sp>
      <p:sp>
        <p:nvSpPr>
          <p:cNvPr id="7" name="Marcador de número de diapositiva 6">
            <a:extLst>
              <a:ext uri="{FF2B5EF4-FFF2-40B4-BE49-F238E27FC236}">
                <a16:creationId xmlns:a16="http://schemas.microsoft.com/office/drawing/2014/main" id="{FF88D763-D252-1A4A-B367-BB7EC2A017F9}"/>
              </a:ext>
            </a:extLst>
          </p:cNvPr>
          <p:cNvSpPr>
            <a:spLocks noGrp="1"/>
          </p:cNvSpPr>
          <p:nvPr>
            <p:ph type="sldNum" sz="quarter" idx="12"/>
          </p:nvPr>
        </p:nvSpPr>
        <p:spPr/>
        <p:txBody>
          <a:body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893343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4D385BA-F4E9-0642-878D-16D2E8D629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8B0BCD09-18A9-334E-8A29-B0B781A94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419"/>
          </a:p>
        </p:txBody>
      </p:sp>
      <p:sp>
        <p:nvSpPr>
          <p:cNvPr id="4" name="Marcador de fecha 3">
            <a:extLst>
              <a:ext uri="{FF2B5EF4-FFF2-40B4-BE49-F238E27FC236}">
                <a16:creationId xmlns:a16="http://schemas.microsoft.com/office/drawing/2014/main" id="{5344718D-50CC-A347-A1C3-B9E49433AA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2DC0E-9630-904D-8919-AF954750B4FA}" type="datetimeFigureOut">
              <a:rPr lang="es-419" smtClean="0"/>
              <a:t>2/3/2022</a:t>
            </a:fld>
            <a:endParaRPr lang="es-419" dirty="0"/>
          </a:p>
        </p:txBody>
      </p:sp>
      <p:sp>
        <p:nvSpPr>
          <p:cNvPr id="5" name="Marcador de pie de página 4">
            <a:extLst>
              <a:ext uri="{FF2B5EF4-FFF2-40B4-BE49-F238E27FC236}">
                <a16:creationId xmlns:a16="http://schemas.microsoft.com/office/drawing/2014/main" id="{B0EAC1F0-9AA0-6940-811A-15D57AB9D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dirty="0"/>
          </a:p>
        </p:txBody>
      </p:sp>
      <p:sp>
        <p:nvSpPr>
          <p:cNvPr id="6" name="Marcador de número de diapositiva 5">
            <a:extLst>
              <a:ext uri="{FF2B5EF4-FFF2-40B4-BE49-F238E27FC236}">
                <a16:creationId xmlns:a16="http://schemas.microsoft.com/office/drawing/2014/main" id="{8012F05B-218F-7F4A-AB6B-7780E5E1B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965AC-CF6F-8243-9932-8B2688FDC932}" type="slidenum">
              <a:rPr lang="es-419" smtClean="0"/>
              <a:t>‹Nº›</a:t>
            </a:fld>
            <a:endParaRPr lang="es-419" dirty="0"/>
          </a:p>
        </p:txBody>
      </p:sp>
    </p:spTree>
    <p:extLst>
      <p:ext uri="{BB962C8B-B14F-4D97-AF65-F5344CB8AC3E}">
        <p14:creationId xmlns:p14="http://schemas.microsoft.com/office/powerpoint/2010/main" val="145985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png"/><Relationship Id="rId7" Type="http://schemas.openxmlformats.org/officeDocument/2006/relationships/diagramColors" Target="../diagrams/colors2.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6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RvjE3lQxv7A" TargetMode="External"/><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598D629-BE5B-4F41-AA88-B7B77A3DF78B}"/>
              </a:ext>
            </a:extLst>
          </p:cNvPr>
          <p:cNvPicPr>
            <a:picLocks noChangeAspect="1"/>
          </p:cNvPicPr>
          <p:nvPr/>
        </p:nvPicPr>
        <p:blipFill>
          <a:blip r:embed="rId3"/>
          <a:stretch>
            <a:fillRect/>
          </a:stretch>
        </p:blipFill>
        <p:spPr>
          <a:xfrm>
            <a:off x="12700" y="7144"/>
            <a:ext cx="12166600" cy="6843712"/>
          </a:xfrm>
          <a:prstGeom prst="rect">
            <a:avLst/>
          </a:prstGeom>
        </p:spPr>
      </p:pic>
    </p:spTree>
    <p:extLst>
      <p:ext uri="{BB962C8B-B14F-4D97-AF65-F5344CB8AC3E}">
        <p14:creationId xmlns:p14="http://schemas.microsoft.com/office/powerpoint/2010/main" val="2693641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illo 1"/>
          <p:cNvSpPr/>
          <p:nvPr/>
        </p:nvSpPr>
        <p:spPr>
          <a:xfrm>
            <a:off x="5934114" y="97074"/>
            <a:ext cx="5811072" cy="5675929"/>
          </a:xfrm>
          <a:prstGeom prst="donut">
            <a:avLst>
              <a:gd name="adj" fmla="val 483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3" name="Rectángulo 2"/>
          <p:cNvSpPr/>
          <p:nvPr/>
        </p:nvSpPr>
        <p:spPr>
          <a:xfrm>
            <a:off x="6710289" y="1464919"/>
            <a:ext cx="4360985" cy="2339102"/>
          </a:xfrm>
          <a:prstGeom prst="rect">
            <a:avLst/>
          </a:prstGeom>
        </p:spPr>
        <p:txBody>
          <a:bodyPr wrap="square">
            <a:spAutoFit/>
          </a:bodyPr>
          <a:lstStyle/>
          <a:p>
            <a:pPr lvl="0" algn="ctr"/>
            <a:r>
              <a:rPr lang="es-MX" b="1" dirty="0">
                <a:latin typeface="+mj-lt"/>
                <a:ea typeface="Tahoma" panose="020B0604030504040204" pitchFamily="34" charset="0"/>
                <a:cs typeface="Tahoma" panose="020B0604030504040204" pitchFamily="34" charset="0"/>
              </a:rPr>
              <a:t>BENEFICIARIOS DIRECTOS</a:t>
            </a:r>
          </a:p>
          <a:p>
            <a:pPr lvl="0"/>
            <a:endParaRPr lang="es-ES" sz="800" dirty="0">
              <a:latin typeface="+mj-lt"/>
              <a:ea typeface="Tahoma" panose="020B0604030504040204" pitchFamily="34" charset="0"/>
              <a:cs typeface="Tahoma" panose="020B0604030504040204" pitchFamily="34" charset="0"/>
            </a:endParaRPr>
          </a:p>
          <a:p>
            <a:pPr lvl="0" algn="just"/>
            <a:r>
              <a:rPr lang="es-ES" sz="1600" dirty="0">
                <a:latin typeface="+mj-lt"/>
                <a:ea typeface="Tahoma" panose="020B0604030504040204" pitchFamily="34" charset="0"/>
                <a:cs typeface="Tahoma" panose="020B0604030504040204" pitchFamily="34" charset="0"/>
              </a:rPr>
              <a:t>131 miembros de ASODEUS en Bolívar. </a:t>
            </a:r>
          </a:p>
          <a:p>
            <a:pPr lvl="0" algn="just"/>
            <a:r>
              <a:rPr lang="es-ES" sz="1600" dirty="0">
                <a:latin typeface="+mj-lt"/>
                <a:ea typeface="Tahoma" panose="020B0604030504040204" pitchFamily="34" charset="0"/>
                <a:cs typeface="Tahoma" panose="020B0604030504040204" pitchFamily="34" charset="0"/>
              </a:rPr>
              <a:t>92 miembros de ASODEUS en Valle del Cauca</a:t>
            </a:r>
          </a:p>
          <a:p>
            <a:pPr lvl="0" algn="just"/>
            <a:r>
              <a:rPr lang="es-ES" sz="1600" dirty="0">
                <a:latin typeface="+mj-lt"/>
                <a:ea typeface="Tahoma" panose="020B0604030504040204" pitchFamily="34" charset="0"/>
                <a:cs typeface="Tahoma" panose="020B0604030504040204" pitchFamily="34" charset="0"/>
              </a:rPr>
              <a:t>220 miembros ASODEUS en Santander</a:t>
            </a:r>
          </a:p>
          <a:p>
            <a:pPr lvl="0" algn="just"/>
            <a:endParaRPr lang="es-ES" sz="1600" dirty="0">
              <a:latin typeface="+mj-lt"/>
              <a:ea typeface="Tahoma" panose="020B0604030504040204" pitchFamily="34" charset="0"/>
              <a:cs typeface="Tahoma" panose="020B0604030504040204" pitchFamily="34" charset="0"/>
            </a:endParaRPr>
          </a:p>
          <a:p>
            <a:pPr lvl="0" algn="ctr"/>
            <a:r>
              <a:rPr lang="es-ES" sz="1600" b="1" dirty="0">
                <a:latin typeface="+mj-lt"/>
                <a:ea typeface="Tahoma" panose="020B0604030504040204" pitchFamily="34" charset="0"/>
                <a:cs typeface="Tahoma" panose="020B0604030504040204" pitchFamily="34" charset="0"/>
              </a:rPr>
              <a:t>BENEFICIARIOS INDIRECTOS</a:t>
            </a:r>
          </a:p>
          <a:p>
            <a:pPr lvl="0" algn="ctr"/>
            <a:endParaRPr lang="es-ES" sz="800" b="1" dirty="0">
              <a:latin typeface="+mj-lt"/>
              <a:ea typeface="Tahoma" panose="020B0604030504040204" pitchFamily="34" charset="0"/>
              <a:cs typeface="Tahoma" panose="020B0604030504040204" pitchFamily="34" charset="0"/>
            </a:endParaRPr>
          </a:p>
          <a:p>
            <a:pPr lvl="0" algn="just"/>
            <a:r>
              <a:rPr lang="es-ES" sz="1600" dirty="0">
                <a:latin typeface="+mj-lt"/>
                <a:ea typeface="Tahoma" panose="020B0604030504040204" pitchFamily="34" charset="0"/>
                <a:cs typeface="Tahoma" panose="020B0604030504040204" pitchFamily="34" charset="0"/>
              </a:rPr>
              <a:t>1.350 miembros de ASODEUS en 289 municipios de Colombia.</a:t>
            </a:r>
          </a:p>
        </p:txBody>
      </p:sp>
      <p:pic>
        <p:nvPicPr>
          <p:cNvPr id="5" name="Imagen 4">
            <a:extLst>
              <a:ext uri="{FF2B5EF4-FFF2-40B4-BE49-F238E27FC236}">
                <a16:creationId xmlns:a16="http://schemas.microsoft.com/office/drawing/2014/main" id="{247DE4C8-E978-974C-B006-9ED7CD33D0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454" y="1464919"/>
            <a:ext cx="4908952" cy="3681714"/>
          </a:xfrm>
          <a:prstGeom prst="rect">
            <a:avLst/>
          </a:prstGeom>
        </p:spPr>
      </p:pic>
    </p:spTree>
    <p:extLst>
      <p:ext uri="{BB962C8B-B14F-4D97-AF65-F5344CB8AC3E}">
        <p14:creationId xmlns:p14="http://schemas.microsoft.com/office/powerpoint/2010/main" val="3017391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FD6B1E-305C-44FF-BEB3-D7E7D04BDB5B}"/>
              </a:ext>
            </a:extLst>
          </p:cNvPr>
          <p:cNvSpPr>
            <a:spLocks noGrp="1"/>
          </p:cNvSpPr>
          <p:nvPr>
            <p:ph type="title"/>
          </p:nvPr>
        </p:nvSpPr>
        <p:spPr/>
        <p:txBody>
          <a:bodyPr/>
          <a:lstStyle/>
          <a:p>
            <a:r>
              <a:rPr lang="es-CO" b="1" dirty="0">
                <a:solidFill>
                  <a:srgbClr val="00B050"/>
                </a:solidFill>
              </a:rPr>
              <a:t>2. Despliegue de la Resolución 2063 de 2017</a:t>
            </a:r>
          </a:p>
        </p:txBody>
      </p:sp>
      <p:sp>
        <p:nvSpPr>
          <p:cNvPr id="3" name="Marcador de texto 2">
            <a:extLst>
              <a:ext uri="{FF2B5EF4-FFF2-40B4-BE49-F238E27FC236}">
                <a16:creationId xmlns:a16="http://schemas.microsoft.com/office/drawing/2014/main" id="{BD0646B4-3887-4DBD-B872-50BBA90A23E0}"/>
              </a:ext>
            </a:extLst>
          </p:cNvPr>
          <p:cNvSpPr>
            <a:spLocks noGrp="1"/>
          </p:cNvSpPr>
          <p:nvPr>
            <p:ph type="body" idx="1"/>
          </p:nvPr>
        </p:nvSpPr>
        <p:spPr/>
        <p:txBody>
          <a:bodyPr/>
          <a:lstStyle/>
          <a:p>
            <a:r>
              <a:rPr lang="es-MX" dirty="0">
                <a:solidFill>
                  <a:schemeClr val="bg1">
                    <a:lumMod val="50000"/>
                  </a:schemeClr>
                </a:solidFill>
                <a:latin typeface="Arial" panose="020B0604020202020204" pitchFamily="34" charset="0"/>
                <a:cs typeface="Arial" panose="020B0604020202020204" pitchFamily="34" charset="0"/>
              </a:rPr>
              <a:t>Impacto de la política en el empoderamiento del usuario de COOSALUD para una mejor EXPERIENCIA.</a:t>
            </a:r>
            <a:endParaRPr lang="es-CO" dirty="0">
              <a:solidFill>
                <a:schemeClr val="bg1">
                  <a:lumMod val="50000"/>
                </a:schemeClr>
              </a:solidFill>
            </a:endParaRPr>
          </a:p>
        </p:txBody>
      </p:sp>
    </p:spTree>
    <p:extLst>
      <p:ext uri="{BB962C8B-B14F-4D97-AF65-F5344CB8AC3E}">
        <p14:creationId xmlns:p14="http://schemas.microsoft.com/office/powerpoint/2010/main" val="996740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32CF3C7-2E69-4247-BB14-29B5124FCD5F}"/>
              </a:ext>
            </a:extLst>
          </p:cNvPr>
          <p:cNvSpPr>
            <a:spLocks noGrp="1"/>
          </p:cNvSpPr>
          <p:nvPr>
            <p:ph type="title"/>
          </p:nvPr>
        </p:nvSpPr>
        <p:spPr>
          <a:xfrm>
            <a:off x="838200" y="1493752"/>
            <a:ext cx="10345615" cy="663746"/>
          </a:xfrm>
        </p:spPr>
        <p:txBody>
          <a:bodyPr>
            <a:normAutofit fontScale="90000"/>
          </a:bodyPr>
          <a:lstStyle/>
          <a:p>
            <a:pPr algn="ctr"/>
            <a:r>
              <a:rPr lang="es-MX" sz="3600" b="1" dirty="0">
                <a:solidFill>
                  <a:srgbClr val="00B050"/>
                </a:solidFill>
                <a:latin typeface="Calibri Light" panose="020F0302020204030204" pitchFamily="34" charset="0"/>
                <a:cs typeface="Calibri Light" panose="020F0302020204030204" pitchFamily="34" charset="0"/>
              </a:rPr>
              <a:t>Objetivos de la Política de Participación Social en Salud (Resolución 2063 de 2017)</a:t>
            </a:r>
            <a:endParaRPr lang="es-CO" sz="3600" b="1" dirty="0">
              <a:solidFill>
                <a:srgbClr val="00B050"/>
              </a:solidFill>
              <a:latin typeface="Calibri Light" panose="020F0302020204030204" pitchFamily="34" charset="0"/>
              <a:cs typeface="Calibri Light" panose="020F0302020204030204" pitchFamily="34" charset="0"/>
            </a:endParaRPr>
          </a:p>
        </p:txBody>
      </p:sp>
      <p:sp>
        <p:nvSpPr>
          <p:cNvPr id="4" name="Marcador de contenido 3">
            <a:extLst>
              <a:ext uri="{FF2B5EF4-FFF2-40B4-BE49-F238E27FC236}">
                <a16:creationId xmlns:a16="http://schemas.microsoft.com/office/drawing/2014/main" id="{A06FC42C-E28F-4760-91D5-D84BDB2C2114}"/>
              </a:ext>
            </a:extLst>
          </p:cNvPr>
          <p:cNvSpPr>
            <a:spLocks noGrp="1"/>
          </p:cNvSpPr>
          <p:nvPr>
            <p:ph idx="1"/>
          </p:nvPr>
        </p:nvSpPr>
        <p:spPr>
          <a:xfrm>
            <a:off x="838200" y="2828925"/>
            <a:ext cx="10515600" cy="4351338"/>
          </a:xfrm>
        </p:spPr>
        <p:txBody>
          <a:bodyPr/>
          <a:lstStyle/>
          <a:p>
            <a:pPr marL="0" indent="0">
              <a:buNone/>
            </a:pPr>
            <a:r>
              <a:rPr lang="es-MX" dirty="0">
                <a:latin typeface="Calibri Light" panose="020F0302020204030204" pitchFamily="34" charset="0"/>
                <a:cs typeface="Calibri Light" panose="020F0302020204030204" pitchFamily="34" charset="0"/>
              </a:rPr>
              <a:t>Planificar y desarrollar las directrices que le permitan al Estado garantizar el derecho a la participación social en salud y su fortalecimiento; y a la ciudadanía la apropiación de mecanismos y condiciones para ejercer la participación con decisión para el cumplimiento del derecho a la salud en el marco de la Ley Estatutaria de Salud en armonización con la Política Integral de Atención en Salud (PAIS- MIAS). </a:t>
            </a:r>
            <a:endParaRPr lang="es-CO"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26474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DD70B31-9C7B-49E5-9204-A44BEA357A92}"/>
              </a:ext>
            </a:extLst>
          </p:cNvPr>
          <p:cNvSpPr>
            <a:spLocks noGrp="1"/>
          </p:cNvSpPr>
          <p:nvPr>
            <p:ph type="title"/>
          </p:nvPr>
        </p:nvSpPr>
        <p:spPr/>
        <p:txBody>
          <a:bodyPr/>
          <a:lstStyle/>
          <a:p>
            <a:pPr algn="ctr"/>
            <a:r>
              <a:rPr lang="es-MX" b="1" dirty="0">
                <a:solidFill>
                  <a:srgbClr val="00B050"/>
                </a:solidFill>
                <a:latin typeface="Calibri Light" panose="020F0302020204030204" pitchFamily="34" charset="0"/>
                <a:cs typeface="Calibri Light" panose="020F0302020204030204" pitchFamily="34" charset="0"/>
              </a:rPr>
              <a:t>RUTA DE FORMULACIÓN DE LA POLÍTICA DE PARTICIPACIÓN SOCIAL EN SALUD</a:t>
            </a:r>
            <a:endParaRPr lang="es-CO" b="1" dirty="0">
              <a:solidFill>
                <a:srgbClr val="00B05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42933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22">
            <a:extLst>
              <a:ext uri="{FF2B5EF4-FFF2-40B4-BE49-F238E27FC236}">
                <a16:creationId xmlns:a16="http://schemas.microsoft.com/office/drawing/2014/main" id="{5B951B5A-CAF2-4845-9C86-60E0B04C1975}"/>
              </a:ext>
            </a:extLst>
          </p:cNvPr>
          <p:cNvSpPr txBox="1">
            <a:spLocks/>
          </p:cNvSpPr>
          <p:nvPr/>
        </p:nvSpPr>
        <p:spPr>
          <a:xfrm>
            <a:off x="-602600" y="675667"/>
            <a:ext cx="2708700" cy="6438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400"/>
            </a:pPr>
            <a:r>
              <a:rPr lang="es-CO" sz="8000" b="1" dirty="0">
                <a:solidFill>
                  <a:srgbClr val="46AE4C"/>
                </a:solidFill>
                <a:latin typeface="Arial" panose="020B0604020202020204" pitchFamily="34" charset="0"/>
                <a:ea typeface="Work Sans"/>
                <a:cs typeface="Arial" panose="020B0604020202020204" pitchFamily="34" charset="0"/>
                <a:sym typeface="Work Sans"/>
              </a:rPr>
              <a:t>1.</a:t>
            </a:r>
          </a:p>
        </p:txBody>
      </p:sp>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20" y="347903"/>
            <a:ext cx="9117842"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s-CO" sz="3200" b="1" kern="0" dirty="0">
                <a:solidFill>
                  <a:srgbClr val="00B050"/>
                </a:solidFill>
                <a:cs typeface="Arial" panose="020B0604020202020204" pitchFamily="34" charset="0"/>
              </a:rPr>
              <a:t>Constitución Política</a:t>
            </a:r>
            <a:br>
              <a:rPr lang="es-CO" sz="3200" b="1" kern="0" dirty="0">
                <a:solidFill>
                  <a:srgbClr val="00B050"/>
                </a:solidFill>
                <a:cs typeface="Arial" panose="020B0604020202020204" pitchFamily="34" charset="0"/>
              </a:rPr>
            </a:br>
            <a:r>
              <a:rPr lang="es-CO" sz="3200" b="1" kern="0" dirty="0">
                <a:solidFill>
                  <a:srgbClr val="00B050"/>
                </a:solidFill>
                <a:cs typeface="Arial" panose="020B0604020202020204" pitchFamily="34" charset="0"/>
              </a:rPr>
              <a:t>Participación Ciudadana - Artículo 2 </a:t>
            </a: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7D407787-1319-47D6-9350-3ADBBB93D73D}"/>
              </a:ext>
            </a:extLst>
          </p:cNvPr>
          <p:cNvSpPr/>
          <p:nvPr/>
        </p:nvSpPr>
        <p:spPr>
          <a:xfrm>
            <a:off x="4662689" y="2112437"/>
            <a:ext cx="6450070" cy="1938992"/>
          </a:xfrm>
          <a:prstGeom prst="rect">
            <a:avLst/>
          </a:prstGeom>
        </p:spPr>
        <p:txBody>
          <a:bodyPr wrap="square">
            <a:spAutoFit/>
          </a:bodyPr>
          <a:lstStyle/>
          <a:p>
            <a:pPr algn="ctr">
              <a:defRPr/>
            </a:pPr>
            <a:r>
              <a:rPr lang="es-CO" sz="2400" dirty="0">
                <a:solidFill>
                  <a:srgbClr val="004521"/>
                </a:solidFill>
                <a:latin typeface="Calibri Light" panose="020F0302020204030204" pitchFamily="34" charset="0"/>
                <a:cs typeface="Calibri Light" panose="020F0302020204030204" pitchFamily="34" charset="0"/>
              </a:rPr>
              <a:t>Fines del Estado </a:t>
            </a:r>
          </a:p>
          <a:p>
            <a:pPr algn="just">
              <a:defRPr/>
            </a:pPr>
            <a:endParaRPr lang="es-CO" sz="1600" u="sng" dirty="0">
              <a:latin typeface="Calibri Light" panose="020F0302020204030204" pitchFamily="34" charset="0"/>
              <a:cs typeface="Calibri Light" panose="020F0302020204030204" pitchFamily="34" charset="0"/>
            </a:endParaRPr>
          </a:p>
          <a:p>
            <a:pPr algn="just">
              <a:defRPr/>
            </a:pPr>
            <a:r>
              <a:rPr lang="es-CO" sz="1600" u="sng" dirty="0">
                <a:latin typeface="Calibri Light" panose="020F0302020204030204" pitchFamily="34" charset="0"/>
                <a:cs typeface="Calibri Light" panose="020F0302020204030204" pitchFamily="34" charset="0"/>
              </a:rPr>
              <a:t>Servir a la comunidad</a:t>
            </a:r>
            <a:r>
              <a:rPr lang="es-CO" sz="1600" dirty="0">
                <a:latin typeface="Calibri Light" panose="020F0302020204030204" pitchFamily="34" charset="0"/>
                <a:cs typeface="Calibri Light" panose="020F0302020204030204" pitchFamily="34" charset="0"/>
              </a:rPr>
              <a:t>, promover la prosperidad general y garantizar la efectividad de los principios, derechos y deberes consagrados en la Constitución; </a:t>
            </a:r>
            <a:r>
              <a:rPr lang="es-CO" sz="1600" u="sng" dirty="0">
                <a:latin typeface="Calibri Light" panose="020F0302020204030204" pitchFamily="34" charset="0"/>
                <a:cs typeface="Calibri Light" panose="020F0302020204030204" pitchFamily="34" charset="0"/>
              </a:rPr>
              <a:t>facilitar la participación de todos en las decisiones que los afectan</a:t>
            </a:r>
            <a:r>
              <a:rPr lang="es-CO" sz="1600" dirty="0">
                <a:latin typeface="Calibri Light" panose="020F0302020204030204" pitchFamily="34" charset="0"/>
                <a:cs typeface="Calibri Light" panose="020F0302020204030204" pitchFamily="34" charset="0"/>
              </a:rPr>
              <a:t> y en la vida económica, política, administrativa y cultural de la Nación (…).</a:t>
            </a:r>
            <a:endParaRPr kumimoji="0" lang="es-CO" sz="1600" i="0" u="none" strike="noStrike" kern="0" cap="none" spc="0" normalizeH="0" baseline="0" noProof="0" dirty="0">
              <a:ln>
                <a:noFill/>
              </a:ln>
              <a:effectLst/>
              <a:uLnTx/>
              <a:uFillTx/>
              <a:latin typeface="Calibri Light" panose="020F0302020204030204" pitchFamily="34" charset="0"/>
              <a:cs typeface="Calibri Light" panose="020F0302020204030204" pitchFamily="34" charset="0"/>
            </a:endParaRPr>
          </a:p>
        </p:txBody>
      </p:sp>
      <p:pic>
        <p:nvPicPr>
          <p:cNvPr id="2" name="Imagen 1">
            <a:extLst>
              <a:ext uri="{FF2B5EF4-FFF2-40B4-BE49-F238E27FC236}">
                <a16:creationId xmlns:a16="http://schemas.microsoft.com/office/drawing/2014/main" id="{4096092F-CDBF-4CAF-BE19-3CF532964DC2}"/>
              </a:ext>
            </a:extLst>
          </p:cNvPr>
          <p:cNvPicPr>
            <a:picLocks noChangeAspect="1"/>
          </p:cNvPicPr>
          <p:nvPr/>
        </p:nvPicPr>
        <p:blipFill>
          <a:blip r:embed="rId2"/>
          <a:stretch>
            <a:fillRect/>
          </a:stretch>
        </p:blipFill>
        <p:spPr>
          <a:xfrm>
            <a:off x="541605" y="2261424"/>
            <a:ext cx="3914830" cy="3341784"/>
          </a:xfrm>
          <a:prstGeom prst="rect">
            <a:avLst/>
          </a:prstGeom>
        </p:spPr>
      </p:pic>
    </p:spTree>
    <p:extLst>
      <p:ext uri="{BB962C8B-B14F-4D97-AF65-F5344CB8AC3E}">
        <p14:creationId xmlns:p14="http://schemas.microsoft.com/office/powerpoint/2010/main" val="1177733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22">
            <a:extLst>
              <a:ext uri="{FF2B5EF4-FFF2-40B4-BE49-F238E27FC236}">
                <a16:creationId xmlns:a16="http://schemas.microsoft.com/office/drawing/2014/main" id="{5B951B5A-CAF2-4845-9C86-60E0B04C1975}"/>
              </a:ext>
            </a:extLst>
          </p:cNvPr>
          <p:cNvSpPr txBox="1">
            <a:spLocks/>
          </p:cNvSpPr>
          <p:nvPr/>
        </p:nvSpPr>
        <p:spPr>
          <a:xfrm>
            <a:off x="-602600" y="675667"/>
            <a:ext cx="2708700" cy="6438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400"/>
            </a:pPr>
            <a:r>
              <a:rPr lang="es-CO" sz="8000" b="1" dirty="0">
                <a:solidFill>
                  <a:srgbClr val="46AE4C"/>
                </a:solidFill>
                <a:latin typeface="Arial" panose="020B0604020202020204" pitchFamily="34" charset="0"/>
                <a:ea typeface="Work Sans"/>
                <a:cs typeface="Arial" panose="020B0604020202020204" pitchFamily="34" charset="0"/>
                <a:sym typeface="Work Sans"/>
              </a:rPr>
              <a:t>2.</a:t>
            </a:r>
          </a:p>
        </p:txBody>
      </p:sp>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20" y="347903"/>
            <a:ext cx="9117842"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s-CO" sz="3200" b="1" kern="0" dirty="0">
                <a:solidFill>
                  <a:srgbClr val="00B050"/>
                </a:solidFill>
                <a:latin typeface="Calibri Light" panose="020F0302020204030204" pitchFamily="34" charset="0"/>
                <a:cs typeface="Calibri Light" panose="020F0302020204030204" pitchFamily="34" charset="0"/>
              </a:rPr>
              <a:t>Constitución Política</a:t>
            </a:r>
            <a:br>
              <a:rPr lang="es-CO" sz="3200" b="1" kern="0" dirty="0">
                <a:solidFill>
                  <a:srgbClr val="00B050"/>
                </a:solidFill>
                <a:latin typeface="Calibri Light" panose="020F0302020204030204" pitchFamily="34" charset="0"/>
                <a:cs typeface="Calibri Light" panose="020F0302020204030204" pitchFamily="34" charset="0"/>
              </a:rPr>
            </a:br>
            <a:r>
              <a:rPr lang="es-CO" sz="3200" b="1" kern="0" dirty="0">
                <a:solidFill>
                  <a:srgbClr val="00B050"/>
                </a:solidFill>
                <a:latin typeface="Calibri Light" panose="020F0302020204030204" pitchFamily="34" charset="0"/>
                <a:cs typeface="Calibri Light" panose="020F0302020204030204" pitchFamily="34" charset="0"/>
              </a:rPr>
              <a:t>Participación Ciudadana - Artículo 103</a:t>
            </a:r>
            <a:r>
              <a:rPr lang="es-CO" sz="3200" b="1" kern="0" dirty="0">
                <a:solidFill>
                  <a:srgbClr val="002060"/>
                </a:solidFill>
                <a:latin typeface="Calibri Light" panose="020F0302020204030204" pitchFamily="34" charset="0"/>
                <a:cs typeface="Calibri Light" panose="020F0302020204030204" pitchFamily="34" charset="0"/>
              </a:rPr>
              <a:t> </a:t>
            </a: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7D407787-1319-47D6-9350-3ADBBB93D73D}"/>
              </a:ext>
            </a:extLst>
          </p:cNvPr>
          <p:cNvSpPr/>
          <p:nvPr/>
        </p:nvSpPr>
        <p:spPr>
          <a:xfrm>
            <a:off x="4671398" y="2433109"/>
            <a:ext cx="6450070" cy="1938992"/>
          </a:xfrm>
          <a:prstGeom prst="rect">
            <a:avLst/>
          </a:prstGeom>
        </p:spPr>
        <p:txBody>
          <a:bodyPr wrap="square">
            <a:spAutoFit/>
          </a:bodyPr>
          <a:lstStyle/>
          <a:p>
            <a:pPr>
              <a:defRPr/>
            </a:pPr>
            <a:endParaRPr lang="es-CO" sz="2400" dirty="0">
              <a:solidFill>
                <a:srgbClr val="004521"/>
              </a:solidFill>
              <a:latin typeface="Calibri Light" panose="020F0302020204030204" pitchFamily="34" charset="0"/>
              <a:cs typeface="Calibri Light" panose="020F0302020204030204" pitchFamily="34" charset="0"/>
            </a:endParaRPr>
          </a:p>
          <a:p>
            <a:pPr>
              <a:defRPr/>
            </a:pPr>
            <a:r>
              <a:rPr lang="es-CO" sz="1600" dirty="0">
                <a:solidFill>
                  <a:srgbClr val="004521"/>
                </a:solidFill>
                <a:latin typeface="Calibri Light" panose="020F0302020204030204" pitchFamily="34" charset="0"/>
                <a:cs typeface="Calibri Light" panose="020F0302020204030204" pitchFamily="34" charset="0"/>
              </a:rPr>
              <a:t>El  Estado contribuirá a la organización, promoción y capacitación de las asociaciones profesionales, cívicas, sindicales, comunitarias, juveniles, benéficas o de utilidad común no gubernamentales, sin detrimento de su autonomía con el objeto de que constituyan mecanismos democráticos de representación en las diferentes instancias de participación, concertación, control y vigilancia de la gestión pública que se establezcan.</a:t>
            </a:r>
          </a:p>
        </p:txBody>
      </p:sp>
      <p:pic>
        <p:nvPicPr>
          <p:cNvPr id="1026" name="Picture 2" descr="Resultado de imagen para participacion ciudadana">
            <a:extLst>
              <a:ext uri="{FF2B5EF4-FFF2-40B4-BE49-F238E27FC236}">
                <a16:creationId xmlns:a16="http://schemas.microsoft.com/office/drawing/2014/main" id="{16F9FD79-C378-4E69-AA73-11C5D3E3C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261" y="1833308"/>
            <a:ext cx="3552825"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0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22">
            <a:extLst>
              <a:ext uri="{FF2B5EF4-FFF2-40B4-BE49-F238E27FC236}">
                <a16:creationId xmlns:a16="http://schemas.microsoft.com/office/drawing/2014/main" id="{5B951B5A-CAF2-4845-9C86-60E0B04C1975}"/>
              </a:ext>
            </a:extLst>
          </p:cNvPr>
          <p:cNvSpPr txBox="1">
            <a:spLocks/>
          </p:cNvSpPr>
          <p:nvPr/>
        </p:nvSpPr>
        <p:spPr>
          <a:xfrm>
            <a:off x="-602600" y="675667"/>
            <a:ext cx="2708700" cy="6438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400"/>
            </a:pPr>
            <a:r>
              <a:rPr lang="es-CO" sz="8000" b="1" dirty="0">
                <a:solidFill>
                  <a:srgbClr val="46AE4C"/>
                </a:solidFill>
                <a:latin typeface="Arial" panose="020B0604020202020204" pitchFamily="34" charset="0"/>
                <a:ea typeface="Work Sans"/>
                <a:cs typeface="Arial" panose="020B0604020202020204" pitchFamily="34" charset="0"/>
                <a:sym typeface="Work Sans"/>
              </a:rPr>
              <a:t>3.</a:t>
            </a:r>
          </a:p>
        </p:txBody>
      </p:sp>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17" y="365625"/>
            <a:ext cx="9612117"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s-CO" sz="3200" b="1" kern="0" dirty="0">
                <a:solidFill>
                  <a:srgbClr val="00B050"/>
                </a:solidFill>
                <a:latin typeface="Calibri Light" panose="020F0302020204030204" pitchFamily="34" charset="0"/>
                <a:cs typeface="Calibri Light" panose="020F0302020204030204" pitchFamily="34" charset="0"/>
              </a:rPr>
              <a:t>Ley 100 de 1993</a:t>
            </a:r>
          </a:p>
          <a:p>
            <a:pPr>
              <a:lnSpc>
                <a:spcPct val="100000"/>
              </a:lnSpc>
              <a:spcBef>
                <a:spcPts val="0"/>
              </a:spcBef>
              <a:defRPr/>
            </a:pPr>
            <a:r>
              <a:rPr lang="es-MX" sz="1800" b="1" kern="0" dirty="0">
                <a:solidFill>
                  <a:srgbClr val="00B050"/>
                </a:solidFill>
                <a:latin typeface="Calibri Light" panose="020F0302020204030204" pitchFamily="34" charset="0"/>
                <a:cs typeface="Calibri Light" panose="020F0302020204030204" pitchFamily="34" charset="0"/>
              </a:rPr>
              <a:t>Por la cual se crea el sistema de seguridad social integral y se dictan otras disposiciones</a:t>
            </a:r>
            <a:endParaRPr lang="es-CO" sz="1800" b="1" kern="0" dirty="0">
              <a:solidFill>
                <a:srgbClr val="00B050"/>
              </a:solidFill>
              <a:latin typeface="Calibri Light" panose="020F0302020204030204" pitchFamily="34" charset="0"/>
              <a:cs typeface="Calibri Light" panose="020F0302020204030204" pitchFamily="34" charset="0"/>
            </a:endParaRP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3341E6EC-3146-4A72-B59B-C5B9995D4157}"/>
              </a:ext>
            </a:extLst>
          </p:cNvPr>
          <p:cNvSpPr/>
          <p:nvPr/>
        </p:nvSpPr>
        <p:spPr>
          <a:xfrm>
            <a:off x="2554719" y="1869035"/>
            <a:ext cx="9006441" cy="400110"/>
          </a:xfrm>
          <a:prstGeom prst="rect">
            <a:avLst/>
          </a:prstGeom>
        </p:spPr>
        <p:txBody>
          <a:bodyPr wrap="square">
            <a:spAutoFit/>
          </a:bodyPr>
          <a:lstStyle/>
          <a:p>
            <a:pPr algn="just"/>
            <a:r>
              <a:rPr lang="es-MX" sz="2000" b="1" dirty="0">
                <a:latin typeface="Arial" panose="020B0604020202020204" pitchFamily="34" charset="0"/>
                <a:cs typeface="Arial" panose="020B0604020202020204" pitchFamily="34" charset="0"/>
              </a:rPr>
              <a:t>Artículo 153 numeral 7 </a:t>
            </a:r>
            <a:endParaRPr lang="es-CO" sz="2000" b="1"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C496FC84-DCC3-41AC-BA9F-A6DAF1900304}"/>
              </a:ext>
            </a:extLst>
          </p:cNvPr>
          <p:cNvSpPr/>
          <p:nvPr/>
        </p:nvSpPr>
        <p:spPr>
          <a:xfrm>
            <a:off x="3890155" y="2570220"/>
            <a:ext cx="7259216" cy="2862322"/>
          </a:xfrm>
          <a:prstGeom prst="rect">
            <a:avLst/>
          </a:prstGeom>
        </p:spPr>
        <p:txBody>
          <a:bodyPr wrap="square">
            <a:spAutoFit/>
          </a:bodyPr>
          <a:lstStyle/>
          <a:p>
            <a:r>
              <a:rPr lang="es-MX" dirty="0"/>
              <a:t>Señala que el SGSSS, estimulará la participación de los usuarios en la organización y  control de las instituciones y del sistema en su conjunto. El Gobierno Nacional, establecerá  los mecanismos de vigilancia de las comunidades sobre las entidades que conforman el  sistema. Será obligatoria la participación de los representantes de las comunidades de  usuarios en las juntas directivas de las entidades de </a:t>
            </a:r>
            <a:r>
              <a:rPr lang="es-MX" b="1" dirty="0"/>
              <a:t>carácter público.</a:t>
            </a:r>
          </a:p>
          <a:p>
            <a:endParaRPr lang="es-MX" dirty="0"/>
          </a:p>
          <a:p>
            <a:r>
              <a:rPr lang="es-MX" dirty="0"/>
              <a:t>Literal h) artículo 156 de la Ley 100 de 1993</a:t>
            </a:r>
          </a:p>
          <a:p>
            <a:r>
              <a:rPr lang="es-MX" dirty="0"/>
              <a:t>“Los  afiliados podrán conformar alianzas o asociaciones de usuarios que los representarán ante  las EPS y las IPS”.</a:t>
            </a:r>
          </a:p>
        </p:txBody>
      </p:sp>
      <p:pic>
        <p:nvPicPr>
          <p:cNvPr id="6" name="Imagen 5">
            <a:extLst>
              <a:ext uri="{FF2B5EF4-FFF2-40B4-BE49-F238E27FC236}">
                <a16:creationId xmlns:a16="http://schemas.microsoft.com/office/drawing/2014/main" id="{403E875C-781F-46A6-9832-8D9E056232C5}"/>
              </a:ext>
            </a:extLst>
          </p:cNvPr>
          <p:cNvPicPr>
            <a:picLocks noChangeAspect="1"/>
          </p:cNvPicPr>
          <p:nvPr/>
        </p:nvPicPr>
        <p:blipFill>
          <a:blip r:embed="rId2"/>
          <a:stretch>
            <a:fillRect/>
          </a:stretch>
        </p:blipFill>
        <p:spPr>
          <a:xfrm>
            <a:off x="353961" y="2467583"/>
            <a:ext cx="3505092" cy="3431772"/>
          </a:xfrm>
          <a:prstGeom prst="rect">
            <a:avLst/>
          </a:prstGeom>
        </p:spPr>
      </p:pic>
    </p:spTree>
    <p:extLst>
      <p:ext uri="{BB962C8B-B14F-4D97-AF65-F5344CB8AC3E}">
        <p14:creationId xmlns:p14="http://schemas.microsoft.com/office/powerpoint/2010/main" val="2656452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22">
            <a:extLst>
              <a:ext uri="{FF2B5EF4-FFF2-40B4-BE49-F238E27FC236}">
                <a16:creationId xmlns:a16="http://schemas.microsoft.com/office/drawing/2014/main" id="{5B951B5A-CAF2-4845-9C86-60E0B04C1975}"/>
              </a:ext>
            </a:extLst>
          </p:cNvPr>
          <p:cNvSpPr txBox="1">
            <a:spLocks/>
          </p:cNvSpPr>
          <p:nvPr/>
        </p:nvSpPr>
        <p:spPr>
          <a:xfrm>
            <a:off x="-602600" y="675667"/>
            <a:ext cx="2708700" cy="6438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400"/>
            </a:pPr>
            <a:r>
              <a:rPr lang="es-CO" sz="8000" b="1" dirty="0">
                <a:solidFill>
                  <a:srgbClr val="46AE4C"/>
                </a:solidFill>
                <a:latin typeface="Arial" panose="020B0604020202020204" pitchFamily="34" charset="0"/>
                <a:ea typeface="Work Sans"/>
                <a:cs typeface="Arial" panose="020B0604020202020204" pitchFamily="34" charset="0"/>
                <a:sym typeface="Work Sans"/>
              </a:rPr>
              <a:t>4.</a:t>
            </a:r>
          </a:p>
        </p:txBody>
      </p:sp>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16" y="406329"/>
            <a:ext cx="9612117"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s-CO" sz="3200" b="1" kern="0" dirty="0">
                <a:solidFill>
                  <a:srgbClr val="00B050"/>
                </a:solidFill>
                <a:latin typeface="Corbel Light" panose="020B0303020204020204" pitchFamily="34" charset="0"/>
                <a:cs typeface="Arial" panose="020B0604020202020204" pitchFamily="34" charset="0"/>
              </a:rPr>
              <a:t>Ley 1122 de 2007</a:t>
            </a:r>
          </a:p>
          <a:p>
            <a:pPr lvl="0">
              <a:lnSpc>
                <a:spcPct val="100000"/>
              </a:lnSpc>
              <a:spcBef>
                <a:spcPts val="0"/>
              </a:spcBef>
              <a:defRPr/>
            </a:pPr>
            <a:r>
              <a:rPr lang="es-MX" sz="1600" b="1" dirty="0">
                <a:solidFill>
                  <a:srgbClr val="00B050"/>
                </a:solidFill>
                <a:latin typeface="Corbel Light" panose="020B0303020204020204" pitchFamily="34" charset="0"/>
                <a:cs typeface="Arial" panose="020B0604020202020204" pitchFamily="34" charset="0"/>
              </a:rPr>
              <a:t>Por la cual se hacen algunas modificaciones en el Sistema General de Seguridad Social en Salud y se dictan otras disposiciones </a:t>
            </a:r>
            <a:endParaRPr lang="es-CO" sz="1600" b="1" kern="0" dirty="0">
              <a:solidFill>
                <a:srgbClr val="00B050"/>
              </a:solidFill>
              <a:latin typeface="Corbel Light" panose="020B0303020204020204" pitchFamily="34" charset="0"/>
              <a:cs typeface="Arial" panose="020B0604020202020204" pitchFamily="34" charset="0"/>
            </a:endParaRP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C496FC84-DCC3-41AC-BA9F-A6DAF1900304}"/>
              </a:ext>
            </a:extLst>
          </p:cNvPr>
          <p:cNvSpPr/>
          <p:nvPr/>
        </p:nvSpPr>
        <p:spPr>
          <a:xfrm>
            <a:off x="5247249" y="3437619"/>
            <a:ext cx="6197498" cy="1477328"/>
          </a:xfrm>
          <a:prstGeom prst="rect">
            <a:avLst/>
          </a:prstGeom>
        </p:spPr>
        <p:txBody>
          <a:bodyPr wrap="square">
            <a:spAutoFit/>
          </a:bodyPr>
          <a:lstStyle/>
          <a:p>
            <a:pPr lvl="0"/>
            <a:r>
              <a:rPr lang="es-ES" b="1" dirty="0">
                <a:latin typeface="Calibri Light" panose="020F0302020204030204" pitchFamily="34" charset="0"/>
                <a:cs typeface="Calibri Light" panose="020F0302020204030204" pitchFamily="34" charset="0"/>
              </a:rPr>
              <a:t>Numeral 7° del  artículo 37 de la ley 1122 de 2007</a:t>
            </a:r>
            <a:r>
              <a:rPr lang="es-ES" dirty="0">
                <a:latin typeface="Calibri Light" panose="020F0302020204030204" pitchFamily="34" charset="0"/>
                <a:cs typeface="Calibri Light" panose="020F0302020204030204" pitchFamily="34" charset="0"/>
              </a:rPr>
              <a:t>:</a:t>
            </a:r>
          </a:p>
          <a:p>
            <a:pPr lvl="0"/>
            <a:endParaRPr lang="es-ES" dirty="0">
              <a:latin typeface="Calibri Light" panose="020F0302020204030204" pitchFamily="34" charset="0"/>
              <a:cs typeface="Calibri Light" panose="020F0302020204030204" pitchFamily="34" charset="0"/>
            </a:endParaRPr>
          </a:p>
          <a:p>
            <a:pPr lvl="0"/>
            <a:r>
              <a:rPr lang="es-ES" dirty="0">
                <a:latin typeface="Calibri Light" panose="020F0302020204030204" pitchFamily="34" charset="0"/>
                <a:cs typeface="Calibri Light" panose="020F0302020204030204" pitchFamily="34" charset="0"/>
              </a:rPr>
              <a:t>Corresponde a la Superintendencia Nacional de Salud</a:t>
            </a:r>
          </a:p>
          <a:p>
            <a:pPr lvl="0"/>
            <a:r>
              <a:rPr lang="es-ES" dirty="0">
                <a:latin typeface="Calibri Light" panose="020F0302020204030204" pitchFamily="34" charset="0"/>
                <a:cs typeface="Calibri Light" panose="020F0302020204030204" pitchFamily="34" charset="0"/>
              </a:rPr>
              <a:t>“promocionar y desarrollar los mecanismos de  participación ciudadana”.</a:t>
            </a:r>
            <a:endParaRPr lang="es-CO" dirty="0">
              <a:latin typeface="Calibri Light" panose="020F0302020204030204" pitchFamily="34" charset="0"/>
              <a:cs typeface="Calibri Light" panose="020F0302020204030204" pitchFamily="34" charset="0"/>
            </a:endParaRPr>
          </a:p>
        </p:txBody>
      </p:sp>
      <p:pic>
        <p:nvPicPr>
          <p:cNvPr id="7" name="Imagen 6">
            <a:extLst>
              <a:ext uri="{FF2B5EF4-FFF2-40B4-BE49-F238E27FC236}">
                <a16:creationId xmlns:a16="http://schemas.microsoft.com/office/drawing/2014/main" id="{1F1DF870-D5F2-4507-9BA4-23351F07D87F}"/>
              </a:ext>
            </a:extLst>
          </p:cNvPr>
          <p:cNvPicPr>
            <a:picLocks noChangeAspect="1"/>
          </p:cNvPicPr>
          <p:nvPr/>
        </p:nvPicPr>
        <p:blipFill>
          <a:blip r:embed="rId2"/>
          <a:stretch>
            <a:fillRect/>
          </a:stretch>
        </p:blipFill>
        <p:spPr>
          <a:xfrm>
            <a:off x="383459" y="1727896"/>
            <a:ext cx="4596504" cy="3547488"/>
          </a:xfrm>
          <a:prstGeom prst="rect">
            <a:avLst/>
          </a:prstGeom>
        </p:spPr>
      </p:pic>
    </p:spTree>
    <p:extLst>
      <p:ext uri="{BB962C8B-B14F-4D97-AF65-F5344CB8AC3E}">
        <p14:creationId xmlns:p14="http://schemas.microsoft.com/office/powerpoint/2010/main" val="2278340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22">
            <a:extLst>
              <a:ext uri="{FF2B5EF4-FFF2-40B4-BE49-F238E27FC236}">
                <a16:creationId xmlns:a16="http://schemas.microsoft.com/office/drawing/2014/main" id="{5B951B5A-CAF2-4845-9C86-60E0B04C1975}"/>
              </a:ext>
            </a:extLst>
          </p:cNvPr>
          <p:cNvSpPr txBox="1">
            <a:spLocks/>
          </p:cNvSpPr>
          <p:nvPr/>
        </p:nvSpPr>
        <p:spPr>
          <a:xfrm>
            <a:off x="-602600" y="675667"/>
            <a:ext cx="2708700" cy="6438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400"/>
            </a:pPr>
            <a:r>
              <a:rPr lang="es-CO" sz="8000" b="1" dirty="0">
                <a:solidFill>
                  <a:srgbClr val="46AE4C"/>
                </a:solidFill>
                <a:latin typeface="Arial" panose="020B0604020202020204" pitchFamily="34" charset="0"/>
                <a:ea typeface="Work Sans"/>
                <a:cs typeface="Arial" panose="020B0604020202020204" pitchFamily="34" charset="0"/>
                <a:sym typeface="Work Sans"/>
              </a:rPr>
              <a:t>5.</a:t>
            </a:r>
          </a:p>
        </p:txBody>
      </p:sp>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20" y="356781"/>
            <a:ext cx="9117842"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s-CO" sz="3200" b="1" kern="0" dirty="0">
                <a:solidFill>
                  <a:srgbClr val="00B050"/>
                </a:solidFill>
                <a:latin typeface="Calibri Light" panose="020F0302020204030204" pitchFamily="34" charset="0"/>
                <a:cs typeface="Calibri Light" panose="020F0302020204030204" pitchFamily="34" charset="0"/>
              </a:rPr>
              <a:t>Plan Decenal de Salud Pública 2012-2021</a:t>
            </a: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C5B49697-DB5F-44FB-A143-A45E4410A0EE}"/>
              </a:ext>
            </a:extLst>
          </p:cNvPr>
          <p:cNvSpPr/>
          <p:nvPr/>
        </p:nvSpPr>
        <p:spPr>
          <a:xfrm>
            <a:off x="787791" y="2264909"/>
            <a:ext cx="5955910" cy="2246769"/>
          </a:xfrm>
          <a:prstGeom prst="rect">
            <a:avLst/>
          </a:prstGeom>
        </p:spPr>
        <p:txBody>
          <a:bodyPr wrap="square">
            <a:spAutoFit/>
          </a:bodyPr>
          <a:lstStyle/>
          <a:p>
            <a:r>
              <a:rPr lang="es-MX" sz="2800" b="1" dirty="0">
                <a:solidFill>
                  <a:schemeClr val="accent6">
                    <a:lumMod val="75000"/>
                  </a:schemeClr>
                </a:solidFill>
                <a:latin typeface="Corbel Light" panose="020B0303020204020204" pitchFamily="34" charset="0"/>
              </a:rPr>
              <a:t>La salud es una producción social.</a:t>
            </a:r>
          </a:p>
          <a:p>
            <a:r>
              <a:rPr lang="es-MX" sz="2800" dirty="0">
                <a:latin typeface="Corbel Light" panose="020B0303020204020204" pitchFamily="34" charset="0"/>
              </a:rPr>
              <a:t>La Participación Social permite intervenir los determinantes sociales y materializar el derecho al disfrute de la salud</a:t>
            </a:r>
            <a:r>
              <a:rPr lang="es-MX" sz="2800" dirty="0"/>
              <a:t>. </a:t>
            </a:r>
            <a:endParaRPr lang="es-CO" sz="2800" dirty="0"/>
          </a:p>
        </p:txBody>
      </p:sp>
      <p:pic>
        <p:nvPicPr>
          <p:cNvPr id="9" name="Picture 2" descr="Resultado de imagen para plan decenal de salud publica">
            <a:extLst>
              <a:ext uri="{FF2B5EF4-FFF2-40B4-BE49-F238E27FC236}">
                <a16:creationId xmlns:a16="http://schemas.microsoft.com/office/drawing/2014/main" id="{5B7421BF-C844-4405-BC45-D76F0AD6A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935" y="1915830"/>
            <a:ext cx="4286606" cy="430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57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22">
            <a:extLst>
              <a:ext uri="{FF2B5EF4-FFF2-40B4-BE49-F238E27FC236}">
                <a16:creationId xmlns:a16="http://schemas.microsoft.com/office/drawing/2014/main" id="{5B951B5A-CAF2-4845-9C86-60E0B04C1975}"/>
              </a:ext>
            </a:extLst>
          </p:cNvPr>
          <p:cNvSpPr txBox="1">
            <a:spLocks/>
          </p:cNvSpPr>
          <p:nvPr/>
        </p:nvSpPr>
        <p:spPr>
          <a:xfrm>
            <a:off x="-602600" y="675667"/>
            <a:ext cx="2708700" cy="6438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400"/>
            </a:pPr>
            <a:r>
              <a:rPr lang="es-CO" sz="8000" b="1" dirty="0">
                <a:solidFill>
                  <a:srgbClr val="46AE4C"/>
                </a:solidFill>
                <a:latin typeface="Arial" panose="020B0604020202020204" pitchFamily="34" charset="0"/>
                <a:ea typeface="Work Sans"/>
                <a:cs typeface="Arial" panose="020B0604020202020204" pitchFamily="34" charset="0"/>
                <a:sym typeface="Work Sans"/>
              </a:rPr>
              <a:t>6.</a:t>
            </a:r>
          </a:p>
        </p:txBody>
      </p:sp>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19" y="356780"/>
            <a:ext cx="9117842"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s-CO" b="1" kern="0" dirty="0">
                <a:solidFill>
                  <a:srgbClr val="00B050"/>
                </a:solidFill>
                <a:latin typeface="Calibri Light" panose="020F0302020204030204" pitchFamily="34" charset="0"/>
                <a:cs typeface="Calibri Light" panose="020F0302020204030204" pitchFamily="34" charset="0"/>
              </a:rPr>
              <a:t>Ley Estatutaria de Salud: Ley 1751 de 2015</a:t>
            </a: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3341E6EC-3146-4A72-B59B-C5B9995D4157}"/>
              </a:ext>
            </a:extLst>
          </p:cNvPr>
          <p:cNvSpPr/>
          <p:nvPr/>
        </p:nvSpPr>
        <p:spPr>
          <a:xfrm>
            <a:off x="2499019" y="1569048"/>
            <a:ext cx="9006441" cy="707886"/>
          </a:xfrm>
          <a:prstGeom prst="rect">
            <a:avLst/>
          </a:prstGeom>
        </p:spPr>
        <p:txBody>
          <a:bodyPr wrap="square">
            <a:spAutoFit/>
          </a:bodyPr>
          <a:lstStyle/>
          <a:p>
            <a:pPr algn="just"/>
            <a:r>
              <a:rPr lang="es-MX" sz="2000" dirty="0">
                <a:solidFill>
                  <a:srgbClr val="00B050"/>
                </a:solidFill>
                <a:latin typeface="Calibri Light" panose="020F0302020204030204" pitchFamily="34" charset="0"/>
                <a:cs typeface="Calibri Light" panose="020F0302020204030204" pitchFamily="34" charset="0"/>
              </a:rPr>
              <a:t>Consagra la salud como un derecho fundamental autónomo, garantiza su prestación, lo regula y establece sus mecanismos de protección</a:t>
            </a:r>
            <a:endParaRPr lang="es-CO" sz="2000" dirty="0">
              <a:solidFill>
                <a:srgbClr val="00B050"/>
              </a:solidFill>
              <a:latin typeface="Calibri Light" panose="020F0302020204030204" pitchFamily="34" charset="0"/>
              <a:cs typeface="Calibri Light" panose="020F0302020204030204" pitchFamily="34" charset="0"/>
            </a:endParaRPr>
          </a:p>
        </p:txBody>
      </p:sp>
      <p:sp>
        <p:nvSpPr>
          <p:cNvPr id="14" name="Rectángulo 13">
            <a:extLst>
              <a:ext uri="{FF2B5EF4-FFF2-40B4-BE49-F238E27FC236}">
                <a16:creationId xmlns:a16="http://schemas.microsoft.com/office/drawing/2014/main" id="{355E917C-B87B-4A9D-B51D-AB1F5E763297}"/>
              </a:ext>
            </a:extLst>
          </p:cNvPr>
          <p:cNvSpPr/>
          <p:nvPr/>
        </p:nvSpPr>
        <p:spPr>
          <a:xfrm>
            <a:off x="964707" y="2526514"/>
            <a:ext cx="10262586" cy="2954655"/>
          </a:xfrm>
          <a:prstGeom prst="rect">
            <a:avLst/>
          </a:prstGeom>
          <a:solidFill>
            <a:srgbClr val="FFFF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endParaRPr lang="es-CO" sz="1400" b="1" dirty="0">
              <a:solidFill>
                <a:srgbClr val="000000"/>
              </a:solidFill>
              <a:latin typeface="Calibri Light" panose="020F0302020204030204" pitchFamily="34" charset="0"/>
              <a:cs typeface="Calibri Light" panose="020F0302020204030204" pitchFamily="34" charset="0"/>
            </a:endParaRPr>
          </a:p>
          <a:p>
            <a:pPr algn="ctr"/>
            <a:r>
              <a:rPr lang="es-CO" b="1" dirty="0">
                <a:solidFill>
                  <a:srgbClr val="004521"/>
                </a:solidFill>
                <a:latin typeface="Calibri Light" panose="020F0302020204030204" pitchFamily="34" charset="0"/>
                <a:cs typeface="Calibri Light" panose="020F0302020204030204" pitchFamily="34" charset="0"/>
              </a:rPr>
              <a:t>Garantía y mecanismos de protección del derecho fundamental a la salud</a:t>
            </a:r>
            <a:endParaRPr lang="es-CO" dirty="0">
              <a:solidFill>
                <a:srgbClr val="004521"/>
              </a:solidFill>
              <a:latin typeface="Calibri Light" panose="020F0302020204030204" pitchFamily="34" charset="0"/>
              <a:cs typeface="Calibri Light" panose="020F0302020204030204" pitchFamily="34" charset="0"/>
            </a:endParaRPr>
          </a:p>
          <a:p>
            <a:pPr algn="just"/>
            <a:r>
              <a:rPr lang="es-CO" sz="1400" dirty="0">
                <a:solidFill>
                  <a:srgbClr val="004521"/>
                </a:solidFill>
                <a:latin typeface="Calibri Light" panose="020F0302020204030204" pitchFamily="34" charset="0"/>
                <a:cs typeface="Calibri Light" panose="020F0302020204030204" pitchFamily="34" charset="0"/>
              </a:rPr>
              <a:t> </a:t>
            </a:r>
          </a:p>
          <a:p>
            <a:pPr algn="just"/>
            <a:r>
              <a:rPr lang="es-CO" sz="1400" b="1" dirty="0">
                <a:latin typeface="Calibri Light" panose="020F0302020204030204" pitchFamily="34" charset="0"/>
                <a:cs typeface="Calibri Light" panose="020F0302020204030204" pitchFamily="34" charset="0"/>
              </a:rPr>
              <a:t>Artículo</a:t>
            </a:r>
            <a:r>
              <a:rPr lang="es-CO" sz="1400" dirty="0">
                <a:latin typeface="Calibri Light" panose="020F0302020204030204" pitchFamily="34" charset="0"/>
                <a:cs typeface="Calibri Light" panose="020F0302020204030204" pitchFamily="34" charset="0"/>
              </a:rPr>
              <a:t> </a:t>
            </a:r>
            <a:r>
              <a:rPr lang="es-CO" sz="1400" b="1" dirty="0">
                <a:latin typeface="Calibri Light" panose="020F0302020204030204" pitchFamily="34" charset="0"/>
                <a:cs typeface="Calibri Light" panose="020F0302020204030204" pitchFamily="34" charset="0"/>
              </a:rPr>
              <a:t>12. Participación en las decisiones del sistema de salud</a:t>
            </a:r>
            <a:r>
              <a:rPr lang="es-CO" sz="1400" i="1" dirty="0">
                <a:latin typeface="Calibri Light" panose="020F0302020204030204" pitchFamily="34" charset="0"/>
                <a:cs typeface="Calibri Light" panose="020F0302020204030204" pitchFamily="34" charset="0"/>
              </a:rPr>
              <a:t>. </a:t>
            </a:r>
            <a:r>
              <a:rPr lang="es-CO" sz="1400" dirty="0">
                <a:latin typeface="Calibri Light" panose="020F0302020204030204" pitchFamily="34" charset="0"/>
                <a:cs typeface="Calibri Light" panose="020F0302020204030204" pitchFamily="34" charset="0"/>
              </a:rPr>
              <a:t>El derecho fundamental a la salud comprende el </a:t>
            </a:r>
            <a:r>
              <a:rPr lang="es-CO" sz="1400" b="1" dirty="0">
                <a:latin typeface="Calibri Light" panose="020F0302020204030204" pitchFamily="34" charset="0"/>
                <a:cs typeface="Calibri Light" panose="020F0302020204030204" pitchFamily="34" charset="0"/>
              </a:rPr>
              <a:t>derecho de las personas a participar </a:t>
            </a:r>
            <a:r>
              <a:rPr lang="es-CO" sz="1400" dirty="0">
                <a:solidFill>
                  <a:srgbClr val="004521"/>
                </a:solidFill>
                <a:latin typeface="Calibri Light" panose="020F0302020204030204" pitchFamily="34" charset="0"/>
                <a:cs typeface="Calibri Light" panose="020F0302020204030204" pitchFamily="34" charset="0"/>
              </a:rPr>
              <a:t>en las decisiones adoptadas por los agentes del sistema de salud que la afectan o interesan. Este derecho incluye:</a:t>
            </a:r>
          </a:p>
          <a:p>
            <a:pPr algn="just"/>
            <a:r>
              <a:rPr lang="es-CO" sz="1400" dirty="0">
                <a:solidFill>
                  <a:srgbClr val="004521"/>
                </a:solidFill>
                <a:latin typeface="Calibri Light" panose="020F0302020204030204" pitchFamily="34" charset="0"/>
                <a:cs typeface="Calibri Light" panose="020F0302020204030204" pitchFamily="34" charset="0"/>
              </a:rPr>
              <a:t> </a:t>
            </a:r>
          </a:p>
          <a:p>
            <a:pPr algn="just"/>
            <a:r>
              <a:rPr lang="es-CO" sz="1400" dirty="0">
                <a:solidFill>
                  <a:srgbClr val="004521"/>
                </a:solidFill>
                <a:latin typeface="Calibri Light" panose="020F0302020204030204" pitchFamily="34" charset="0"/>
                <a:cs typeface="Calibri Light" panose="020F0302020204030204" pitchFamily="34" charset="0"/>
              </a:rPr>
              <a:t>a) Participar en la formulación de la política de salud así como en los planes para su implementación. </a:t>
            </a:r>
          </a:p>
          <a:p>
            <a:pPr algn="just"/>
            <a:r>
              <a:rPr lang="es-CO" sz="1400" dirty="0">
                <a:solidFill>
                  <a:srgbClr val="004521"/>
                </a:solidFill>
                <a:latin typeface="Calibri Light" panose="020F0302020204030204" pitchFamily="34" charset="0"/>
                <a:cs typeface="Calibri Light" panose="020F0302020204030204" pitchFamily="34" charset="0"/>
              </a:rPr>
              <a:t>b) Participar en las instancias de deliberación, veeduría y seguimiento del Sistema. </a:t>
            </a:r>
          </a:p>
          <a:p>
            <a:pPr algn="just"/>
            <a:r>
              <a:rPr lang="es-CO" sz="1400" dirty="0">
                <a:solidFill>
                  <a:srgbClr val="004521"/>
                </a:solidFill>
                <a:latin typeface="Calibri Light" panose="020F0302020204030204" pitchFamily="34" charset="0"/>
                <a:cs typeface="Calibri Light" panose="020F0302020204030204" pitchFamily="34" charset="0"/>
              </a:rPr>
              <a:t>c) Participar en los programas de promoción y prevención que sean establecidos. </a:t>
            </a:r>
          </a:p>
          <a:p>
            <a:pPr algn="just"/>
            <a:r>
              <a:rPr lang="es-CO" sz="1400" dirty="0">
                <a:solidFill>
                  <a:srgbClr val="004521"/>
                </a:solidFill>
                <a:latin typeface="Calibri Light" panose="020F0302020204030204" pitchFamily="34" charset="0"/>
                <a:cs typeface="Calibri Light" panose="020F0302020204030204" pitchFamily="34" charset="0"/>
              </a:rPr>
              <a:t>d) Participar en las decisiones de inclusión o exclusión de servicios y tecnologías. </a:t>
            </a:r>
          </a:p>
          <a:p>
            <a:pPr algn="just"/>
            <a:r>
              <a:rPr lang="es-CO" sz="1400" dirty="0">
                <a:solidFill>
                  <a:srgbClr val="004521"/>
                </a:solidFill>
                <a:latin typeface="Calibri Light" panose="020F0302020204030204" pitchFamily="34" charset="0"/>
                <a:cs typeface="Calibri Light" panose="020F0302020204030204" pitchFamily="34" charset="0"/>
              </a:rPr>
              <a:t>e) Participar en los procesos de definición de prioridades de salud. </a:t>
            </a:r>
          </a:p>
          <a:p>
            <a:pPr algn="just"/>
            <a:r>
              <a:rPr lang="es-CO" sz="1400" dirty="0">
                <a:solidFill>
                  <a:srgbClr val="004521"/>
                </a:solidFill>
                <a:latin typeface="Calibri Light" panose="020F0302020204030204" pitchFamily="34" charset="0"/>
                <a:cs typeface="Calibri Light" panose="020F0302020204030204" pitchFamily="34" charset="0"/>
              </a:rPr>
              <a:t>f) Participar en decisiones que puedan significar una limitación o restricción en las condiciones de acceso a establecimientos de salud. </a:t>
            </a:r>
          </a:p>
          <a:p>
            <a:pPr algn="just"/>
            <a:r>
              <a:rPr lang="es-CO" sz="1400" dirty="0">
                <a:solidFill>
                  <a:srgbClr val="004521"/>
                </a:solidFill>
                <a:latin typeface="Calibri Light" panose="020F0302020204030204" pitchFamily="34" charset="0"/>
                <a:cs typeface="Calibri Light" panose="020F0302020204030204" pitchFamily="34" charset="0"/>
              </a:rPr>
              <a:t>g) Participar en la evaluación de los resultados de las políticas de salud.</a:t>
            </a:r>
          </a:p>
        </p:txBody>
      </p:sp>
    </p:spTree>
    <p:extLst>
      <p:ext uri="{BB962C8B-B14F-4D97-AF65-F5344CB8AC3E}">
        <p14:creationId xmlns:p14="http://schemas.microsoft.com/office/powerpoint/2010/main" val="393110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1D930-C588-473B-8A49-C514A4EF66F7}"/>
              </a:ext>
            </a:extLst>
          </p:cNvPr>
          <p:cNvSpPr>
            <a:spLocks noGrp="1"/>
          </p:cNvSpPr>
          <p:nvPr>
            <p:ph type="title"/>
          </p:nvPr>
        </p:nvSpPr>
        <p:spPr/>
        <p:txBody>
          <a:bodyPr>
            <a:normAutofit fontScale="90000"/>
          </a:bodyPr>
          <a:lstStyle/>
          <a:p>
            <a:pPr algn="ctr"/>
            <a:r>
              <a:rPr lang="es-CO" b="1" dirty="0">
                <a:solidFill>
                  <a:schemeClr val="accent1">
                    <a:lumMod val="75000"/>
                  </a:schemeClr>
                </a:solidFill>
              </a:rPr>
              <a:t>De qué va la cosa en COOSALUD con la Participación Social en Salud y con el Fortalecimiento de la Cultura de la Seguridad Social en Salud</a:t>
            </a:r>
            <a:br>
              <a:rPr lang="es-CO" b="1" dirty="0">
                <a:solidFill>
                  <a:schemeClr val="accent6">
                    <a:lumMod val="75000"/>
                  </a:schemeClr>
                </a:solidFill>
              </a:rPr>
            </a:br>
            <a:br>
              <a:rPr lang="es-CO" b="1" dirty="0">
                <a:solidFill>
                  <a:schemeClr val="accent6">
                    <a:lumMod val="75000"/>
                  </a:schemeClr>
                </a:solidFill>
              </a:rPr>
            </a:br>
            <a:r>
              <a:rPr lang="es-CO" b="1" dirty="0">
                <a:solidFill>
                  <a:schemeClr val="accent6">
                    <a:lumMod val="75000"/>
                  </a:schemeClr>
                </a:solidFill>
              </a:rPr>
              <a:t>2022</a:t>
            </a:r>
          </a:p>
        </p:txBody>
      </p:sp>
    </p:spTree>
    <p:extLst>
      <p:ext uri="{BB962C8B-B14F-4D97-AF65-F5344CB8AC3E}">
        <p14:creationId xmlns:p14="http://schemas.microsoft.com/office/powerpoint/2010/main" val="189680059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22">
            <a:extLst>
              <a:ext uri="{FF2B5EF4-FFF2-40B4-BE49-F238E27FC236}">
                <a16:creationId xmlns:a16="http://schemas.microsoft.com/office/drawing/2014/main" id="{5B951B5A-CAF2-4845-9C86-60E0B04C1975}"/>
              </a:ext>
            </a:extLst>
          </p:cNvPr>
          <p:cNvSpPr txBox="1">
            <a:spLocks/>
          </p:cNvSpPr>
          <p:nvPr/>
        </p:nvSpPr>
        <p:spPr>
          <a:xfrm>
            <a:off x="-602600" y="675667"/>
            <a:ext cx="2708700" cy="6438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400"/>
            </a:pPr>
            <a:r>
              <a:rPr lang="es-CO" sz="8000" b="1" dirty="0">
                <a:solidFill>
                  <a:srgbClr val="46AE4C"/>
                </a:solidFill>
                <a:latin typeface="Arial" panose="020B0604020202020204" pitchFamily="34" charset="0"/>
                <a:ea typeface="Work Sans"/>
                <a:cs typeface="Arial" panose="020B0604020202020204" pitchFamily="34" charset="0"/>
                <a:sym typeface="Work Sans"/>
              </a:rPr>
              <a:t>7.</a:t>
            </a:r>
          </a:p>
        </p:txBody>
      </p:sp>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20" y="356781"/>
            <a:ext cx="9117842"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s-CO" sz="3200" b="1" kern="0" dirty="0">
                <a:solidFill>
                  <a:srgbClr val="00B050"/>
                </a:solidFill>
                <a:latin typeface="Calibri Light" panose="020F0302020204030204" pitchFamily="34" charset="0"/>
                <a:cs typeface="Calibri Light" panose="020F0302020204030204" pitchFamily="34" charset="0"/>
              </a:rPr>
              <a:t>Decreto 780 de 2016</a:t>
            </a:r>
            <a:br>
              <a:rPr lang="es-CO" sz="3200" b="1" kern="0" dirty="0">
                <a:solidFill>
                  <a:srgbClr val="00B050"/>
                </a:solidFill>
                <a:latin typeface="Calibri Light" panose="020F0302020204030204" pitchFamily="34" charset="0"/>
                <a:cs typeface="Calibri Light" panose="020F0302020204030204" pitchFamily="34" charset="0"/>
              </a:rPr>
            </a:br>
            <a:r>
              <a:rPr lang="es-CO" sz="3200" b="1" kern="0" dirty="0">
                <a:solidFill>
                  <a:srgbClr val="00B050"/>
                </a:solidFill>
                <a:latin typeface="Calibri Light" panose="020F0302020204030204" pitchFamily="34" charset="0"/>
                <a:cs typeface="Calibri Light" panose="020F0302020204030204" pitchFamily="34" charset="0"/>
              </a:rPr>
              <a:t>Participación en salud</a:t>
            </a: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8C3BEB8C-8D2E-4055-BF90-2D36F4B79F34}"/>
              </a:ext>
            </a:extLst>
          </p:cNvPr>
          <p:cNvSpPr/>
          <p:nvPr/>
        </p:nvSpPr>
        <p:spPr>
          <a:xfrm>
            <a:off x="2375438" y="1909214"/>
            <a:ext cx="9241424" cy="1323439"/>
          </a:xfrm>
          <a:prstGeom prst="rect">
            <a:avLst/>
          </a:prstGeom>
        </p:spPr>
        <p:txBody>
          <a:bodyPr wrap="square">
            <a:spAutoFit/>
          </a:bodyPr>
          <a:lstStyle/>
          <a:p>
            <a:pPr algn="just"/>
            <a:r>
              <a:rPr lang="es-MX" sz="2000" b="1" dirty="0">
                <a:solidFill>
                  <a:srgbClr val="004521"/>
                </a:solidFill>
                <a:latin typeface="Calibri Light" panose="020F0302020204030204" pitchFamily="34" charset="0"/>
                <a:cs typeface="Calibri Light" panose="020F0302020204030204" pitchFamily="34" charset="0"/>
              </a:rPr>
              <a:t>PARTE 10 </a:t>
            </a:r>
            <a:r>
              <a:rPr lang="es-MX" sz="2000" dirty="0">
                <a:solidFill>
                  <a:srgbClr val="004521"/>
                </a:solidFill>
                <a:latin typeface="Calibri Light" panose="020F0302020204030204" pitchFamily="34" charset="0"/>
                <a:cs typeface="Calibri Light" panose="020F0302020204030204" pitchFamily="34" charset="0"/>
              </a:rPr>
              <a:t>PARTICIPACIÓN DE LA COMUNIDAD EN EL SGSSS</a:t>
            </a:r>
          </a:p>
          <a:p>
            <a:pPr algn="just"/>
            <a:endParaRPr lang="es-MX" sz="2000" b="1" dirty="0">
              <a:solidFill>
                <a:srgbClr val="004521"/>
              </a:solidFill>
              <a:latin typeface="Calibri Light" panose="020F0302020204030204" pitchFamily="34" charset="0"/>
              <a:cs typeface="Calibri Light" panose="020F0302020204030204" pitchFamily="34" charset="0"/>
            </a:endParaRPr>
          </a:p>
          <a:p>
            <a:pPr algn="just"/>
            <a:r>
              <a:rPr lang="es-MX" sz="2000" b="1" dirty="0">
                <a:solidFill>
                  <a:srgbClr val="004521"/>
                </a:solidFill>
                <a:latin typeface="Calibri Light" panose="020F0302020204030204" pitchFamily="34" charset="0"/>
                <a:cs typeface="Calibri Light" panose="020F0302020204030204" pitchFamily="34" charset="0"/>
              </a:rPr>
              <a:t>TÍTULO 1 </a:t>
            </a:r>
            <a:r>
              <a:rPr lang="es-MX" sz="2000" dirty="0">
                <a:solidFill>
                  <a:srgbClr val="004521"/>
                </a:solidFill>
                <a:latin typeface="Calibri Light" panose="020F0302020204030204" pitchFamily="34" charset="0"/>
                <a:cs typeface="Calibri Light" panose="020F0302020204030204" pitchFamily="34" charset="0"/>
              </a:rPr>
              <a:t>PARTICIPACIÓN EN LA PRESTACIÓN DE SERVICIOS DE SALUD </a:t>
            </a:r>
          </a:p>
          <a:p>
            <a:pPr algn="just"/>
            <a:r>
              <a:rPr lang="es-MX" sz="2000" b="1" dirty="0">
                <a:solidFill>
                  <a:srgbClr val="004521"/>
                </a:solidFill>
                <a:latin typeface="Calibri Light" panose="020F0302020204030204" pitchFamily="34" charset="0"/>
                <a:cs typeface="Calibri Light" panose="020F0302020204030204" pitchFamily="34" charset="0"/>
              </a:rPr>
              <a:t>Capítulo 1 </a:t>
            </a:r>
            <a:r>
              <a:rPr lang="es-MX" sz="2000" dirty="0">
                <a:solidFill>
                  <a:srgbClr val="004521"/>
                </a:solidFill>
                <a:latin typeface="Calibri Light" panose="020F0302020204030204" pitchFamily="34" charset="0"/>
                <a:cs typeface="Calibri Light" panose="020F0302020204030204" pitchFamily="34" charset="0"/>
              </a:rPr>
              <a:t>Participación en salud </a:t>
            </a:r>
            <a:endParaRPr lang="es-CO" sz="2000" dirty="0">
              <a:solidFill>
                <a:srgbClr val="004521"/>
              </a:solidFill>
              <a:latin typeface="Calibri Light" panose="020F0302020204030204" pitchFamily="34" charset="0"/>
              <a:cs typeface="Calibri Light" panose="020F0302020204030204" pitchFamily="34" charset="0"/>
            </a:endParaRPr>
          </a:p>
        </p:txBody>
      </p:sp>
      <p:sp>
        <p:nvSpPr>
          <p:cNvPr id="4" name="Rectángulo 3">
            <a:extLst>
              <a:ext uri="{FF2B5EF4-FFF2-40B4-BE49-F238E27FC236}">
                <a16:creationId xmlns:a16="http://schemas.microsoft.com/office/drawing/2014/main" id="{943A3C53-9E50-4E5D-9767-096630734FB1}"/>
              </a:ext>
            </a:extLst>
          </p:cNvPr>
          <p:cNvSpPr/>
          <p:nvPr/>
        </p:nvSpPr>
        <p:spPr>
          <a:xfrm>
            <a:off x="3941685" y="3894400"/>
            <a:ext cx="7457243" cy="1200329"/>
          </a:xfrm>
          <a:prstGeom prst="rect">
            <a:avLst/>
          </a:prstGeom>
        </p:spPr>
        <p:txBody>
          <a:bodyPr wrap="square">
            <a:spAutoFit/>
          </a:bodyPr>
          <a:lstStyle/>
          <a:p>
            <a:pPr algn="just"/>
            <a:r>
              <a:rPr lang="es-MX" b="1" dirty="0">
                <a:solidFill>
                  <a:srgbClr val="004521"/>
                </a:solidFill>
                <a:latin typeface="Calibri Light" panose="020F0302020204030204" pitchFamily="34" charset="0"/>
                <a:cs typeface="Calibri Light" panose="020F0302020204030204" pitchFamily="34" charset="0"/>
              </a:rPr>
              <a:t>Artículo 2.10.1.1.1.</a:t>
            </a:r>
            <a:r>
              <a:rPr lang="es-MX" dirty="0">
                <a:solidFill>
                  <a:srgbClr val="004521"/>
                </a:solidFill>
                <a:latin typeface="Calibri Light" panose="020F0302020204030204" pitchFamily="34" charset="0"/>
                <a:cs typeface="Calibri Light" panose="020F0302020204030204" pitchFamily="34" charset="0"/>
              </a:rPr>
              <a:t> Participación en salud. Las personas naturales y jurídicas participarán a nivel ciudadano, comunitario, social e institucional, con el fin de ejercer sus derechos y deberes en salud, gestionar planes y programas, planificar, evaluar y dirigir su propio desarrollo en salud. </a:t>
            </a:r>
            <a:endParaRPr lang="es-CO" dirty="0">
              <a:solidFill>
                <a:srgbClr val="004521"/>
              </a:solidFill>
              <a:latin typeface="Calibri Light" panose="020F0302020204030204" pitchFamily="34" charset="0"/>
              <a:cs typeface="Calibri Light" panose="020F0302020204030204" pitchFamily="34" charset="0"/>
            </a:endParaRPr>
          </a:p>
        </p:txBody>
      </p:sp>
      <p:pic>
        <p:nvPicPr>
          <p:cNvPr id="6" name="Imagen 5">
            <a:extLst>
              <a:ext uri="{FF2B5EF4-FFF2-40B4-BE49-F238E27FC236}">
                <a16:creationId xmlns:a16="http://schemas.microsoft.com/office/drawing/2014/main" id="{8E64EA44-F1DB-4847-B355-65997FF5B6D6}"/>
              </a:ext>
            </a:extLst>
          </p:cNvPr>
          <p:cNvPicPr>
            <a:picLocks noChangeAspect="1"/>
          </p:cNvPicPr>
          <p:nvPr/>
        </p:nvPicPr>
        <p:blipFill>
          <a:blip r:embed="rId2"/>
          <a:stretch>
            <a:fillRect/>
          </a:stretch>
        </p:blipFill>
        <p:spPr>
          <a:xfrm>
            <a:off x="355107" y="3355760"/>
            <a:ext cx="3275860" cy="2481370"/>
          </a:xfrm>
          <a:prstGeom prst="rect">
            <a:avLst/>
          </a:prstGeom>
        </p:spPr>
      </p:pic>
    </p:spTree>
    <p:extLst>
      <p:ext uri="{BB962C8B-B14F-4D97-AF65-F5344CB8AC3E}">
        <p14:creationId xmlns:p14="http://schemas.microsoft.com/office/powerpoint/2010/main" val="2348929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20" y="356781"/>
            <a:ext cx="9117842"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s-CO" sz="3200" b="1" kern="0" dirty="0">
                <a:solidFill>
                  <a:srgbClr val="00B050"/>
                </a:solidFill>
                <a:latin typeface="Calibri Light" panose="020F0302020204030204" pitchFamily="34" charset="0"/>
                <a:cs typeface="Calibri Light" panose="020F0302020204030204" pitchFamily="34" charset="0"/>
              </a:rPr>
              <a:t>Decreto 780 de 2016</a:t>
            </a:r>
            <a:br>
              <a:rPr lang="es-CO" sz="3200" b="1" kern="0" dirty="0">
                <a:solidFill>
                  <a:srgbClr val="00B050"/>
                </a:solidFill>
                <a:latin typeface="Calibri Light" panose="020F0302020204030204" pitchFamily="34" charset="0"/>
                <a:cs typeface="Calibri Light" panose="020F0302020204030204" pitchFamily="34" charset="0"/>
              </a:rPr>
            </a:br>
            <a:r>
              <a:rPr lang="es-CO" sz="3200" b="1" kern="0" dirty="0">
                <a:solidFill>
                  <a:srgbClr val="00B050"/>
                </a:solidFill>
                <a:latin typeface="Calibri Light" panose="020F0302020204030204" pitchFamily="34" charset="0"/>
                <a:cs typeface="Calibri Light" panose="020F0302020204030204" pitchFamily="34" charset="0"/>
              </a:rPr>
              <a:t>Participación en salud</a:t>
            </a: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pic>
        <p:nvPicPr>
          <p:cNvPr id="95" name="Imagen 94">
            <a:extLst>
              <a:ext uri="{FF2B5EF4-FFF2-40B4-BE49-F238E27FC236}">
                <a16:creationId xmlns:a16="http://schemas.microsoft.com/office/drawing/2014/main" id="{58C8498A-DFF2-4387-9B58-60ECE0E7273A}"/>
              </a:ext>
            </a:extLst>
          </p:cNvPr>
          <p:cNvPicPr>
            <a:picLocks noChangeAspect="1"/>
          </p:cNvPicPr>
          <p:nvPr/>
        </p:nvPicPr>
        <p:blipFill>
          <a:blip r:embed="rId2"/>
          <a:stretch>
            <a:fillRect/>
          </a:stretch>
        </p:blipFill>
        <p:spPr>
          <a:xfrm>
            <a:off x="2106100" y="1426710"/>
            <a:ext cx="8573842" cy="4947983"/>
          </a:xfrm>
          <a:prstGeom prst="rect">
            <a:avLst/>
          </a:prstGeom>
        </p:spPr>
      </p:pic>
    </p:spTree>
    <p:extLst>
      <p:ext uri="{BB962C8B-B14F-4D97-AF65-F5344CB8AC3E}">
        <p14:creationId xmlns:p14="http://schemas.microsoft.com/office/powerpoint/2010/main" val="4219333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22">
            <a:extLst>
              <a:ext uri="{FF2B5EF4-FFF2-40B4-BE49-F238E27FC236}">
                <a16:creationId xmlns:a16="http://schemas.microsoft.com/office/drawing/2014/main" id="{5B951B5A-CAF2-4845-9C86-60E0B04C1975}"/>
              </a:ext>
            </a:extLst>
          </p:cNvPr>
          <p:cNvSpPr txBox="1">
            <a:spLocks/>
          </p:cNvSpPr>
          <p:nvPr/>
        </p:nvSpPr>
        <p:spPr>
          <a:xfrm>
            <a:off x="-602600" y="675667"/>
            <a:ext cx="2708700" cy="6438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400"/>
            </a:pPr>
            <a:r>
              <a:rPr lang="es-CO" sz="8000" b="1" dirty="0">
                <a:solidFill>
                  <a:srgbClr val="46AE4C"/>
                </a:solidFill>
                <a:latin typeface="Arial" panose="020B0604020202020204" pitchFamily="34" charset="0"/>
                <a:ea typeface="Work Sans"/>
                <a:cs typeface="Arial" panose="020B0604020202020204" pitchFamily="34" charset="0"/>
                <a:sym typeface="Work Sans"/>
              </a:rPr>
              <a:t>8.</a:t>
            </a:r>
          </a:p>
        </p:txBody>
      </p:sp>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20" y="356781"/>
            <a:ext cx="9117842"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b="1" dirty="0">
                <a:solidFill>
                  <a:srgbClr val="00B050"/>
                </a:solidFill>
                <a:latin typeface="Calibri Light" panose="020F0302020204030204" pitchFamily="34" charset="0"/>
                <a:cs typeface="Calibri Light" panose="020F0302020204030204" pitchFamily="34" charset="0"/>
              </a:rPr>
              <a:t>Resolución 2063 de 2017</a:t>
            </a:r>
          </a:p>
          <a:p>
            <a:r>
              <a:rPr lang="es-MX" sz="3200" b="1" dirty="0">
                <a:solidFill>
                  <a:srgbClr val="00B050"/>
                </a:solidFill>
                <a:latin typeface="Calibri Light" panose="020F0302020204030204" pitchFamily="34" charset="0"/>
                <a:cs typeface="Calibri Light" panose="020F0302020204030204" pitchFamily="34" charset="0"/>
              </a:rPr>
              <a:t>Política de Participación Social en Salud</a:t>
            </a:r>
            <a:endParaRPr lang="es-CO" sz="3200" b="1" dirty="0">
              <a:solidFill>
                <a:srgbClr val="00B050"/>
              </a:solidFill>
              <a:latin typeface="Calibri Light" panose="020F0302020204030204" pitchFamily="34" charset="0"/>
              <a:cs typeface="Calibri Light" panose="020F0302020204030204" pitchFamily="34" charset="0"/>
            </a:endParaRP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1B44CF54-6E1B-40BB-B1B1-01F80E84ADEB}"/>
              </a:ext>
            </a:extLst>
          </p:cNvPr>
          <p:cNvPicPr>
            <a:picLocks noChangeAspect="1"/>
          </p:cNvPicPr>
          <p:nvPr/>
        </p:nvPicPr>
        <p:blipFill>
          <a:blip r:embed="rId2"/>
          <a:stretch>
            <a:fillRect/>
          </a:stretch>
        </p:blipFill>
        <p:spPr>
          <a:xfrm>
            <a:off x="6606074" y="3279076"/>
            <a:ext cx="3844212" cy="2718502"/>
          </a:xfrm>
          <a:prstGeom prst="rect">
            <a:avLst/>
          </a:prstGeom>
        </p:spPr>
      </p:pic>
      <p:sp>
        <p:nvSpPr>
          <p:cNvPr id="9" name="Rectángulo 8">
            <a:extLst>
              <a:ext uri="{FF2B5EF4-FFF2-40B4-BE49-F238E27FC236}">
                <a16:creationId xmlns:a16="http://schemas.microsoft.com/office/drawing/2014/main" id="{9DA4B7DC-1ED8-455A-A59D-CEA43120C3C5}"/>
              </a:ext>
            </a:extLst>
          </p:cNvPr>
          <p:cNvSpPr/>
          <p:nvPr/>
        </p:nvSpPr>
        <p:spPr>
          <a:xfrm>
            <a:off x="1548882" y="1574600"/>
            <a:ext cx="9357487" cy="984885"/>
          </a:xfrm>
          <a:prstGeom prst="rect">
            <a:avLst/>
          </a:prstGeom>
        </p:spPr>
        <p:txBody>
          <a:bodyPr wrap="square">
            <a:spAutoFit/>
          </a:bodyPr>
          <a:lstStyle/>
          <a:p>
            <a:pPr algn="just"/>
            <a:r>
              <a:rPr lang="es-CO" sz="1600" b="1" dirty="0">
                <a:latin typeface="Calibri Light" panose="020F0302020204030204" pitchFamily="34" charset="0"/>
                <a:cs typeface="Calibri Light" panose="020F0302020204030204" pitchFamily="34" charset="0"/>
              </a:rPr>
              <a:t>Objetivo: </a:t>
            </a:r>
            <a:r>
              <a:rPr lang="es-CO" sz="1400" dirty="0">
                <a:latin typeface="Calibri Light" panose="020F0302020204030204" pitchFamily="34" charset="0"/>
                <a:cs typeface="Calibri Light" panose="020F0302020204030204" pitchFamily="34" charset="0"/>
              </a:rPr>
              <a:t>Definir y desarrollar las directrices que le permitan al Estado garantizar el derecho a la participación social en salud y su fortalecimiento; y a la ciudadanía la apropiación de mecanismos y condiciones para ejercer la participación con decisión para el cumplimiento del derecho a la salud en el marco de la Ley Estatutaria de Salud en armonización con la Política Integral de Atención en Salud (PAIS- MIAS).</a:t>
            </a:r>
          </a:p>
        </p:txBody>
      </p:sp>
      <p:pic>
        <p:nvPicPr>
          <p:cNvPr id="10" name="Imagen 9">
            <a:extLst>
              <a:ext uri="{FF2B5EF4-FFF2-40B4-BE49-F238E27FC236}">
                <a16:creationId xmlns:a16="http://schemas.microsoft.com/office/drawing/2014/main" id="{196926A6-C60E-4522-BFB9-1FFA3EB32544}"/>
              </a:ext>
            </a:extLst>
          </p:cNvPr>
          <p:cNvPicPr>
            <a:picLocks noChangeAspect="1"/>
          </p:cNvPicPr>
          <p:nvPr/>
        </p:nvPicPr>
        <p:blipFill>
          <a:blip r:embed="rId3"/>
          <a:stretch>
            <a:fillRect/>
          </a:stretch>
        </p:blipFill>
        <p:spPr>
          <a:xfrm>
            <a:off x="2481757" y="3279076"/>
            <a:ext cx="3497159" cy="2728569"/>
          </a:xfrm>
          <a:prstGeom prst="rect">
            <a:avLst/>
          </a:prstGeom>
        </p:spPr>
      </p:pic>
      <p:sp>
        <p:nvSpPr>
          <p:cNvPr id="12" name="CuadroTexto 11">
            <a:extLst>
              <a:ext uri="{FF2B5EF4-FFF2-40B4-BE49-F238E27FC236}">
                <a16:creationId xmlns:a16="http://schemas.microsoft.com/office/drawing/2014/main" id="{4623BC2D-A519-4F65-B908-05757C22C9DB}"/>
              </a:ext>
            </a:extLst>
          </p:cNvPr>
          <p:cNvSpPr txBox="1"/>
          <p:nvPr/>
        </p:nvSpPr>
        <p:spPr>
          <a:xfrm>
            <a:off x="2564657" y="2826085"/>
            <a:ext cx="3584636" cy="338554"/>
          </a:xfrm>
          <a:prstGeom prst="rect">
            <a:avLst/>
          </a:prstGeom>
          <a:noFill/>
        </p:spPr>
        <p:txBody>
          <a:bodyPr wrap="none" rtlCol="0">
            <a:spAutoFit/>
          </a:bodyPr>
          <a:lstStyle/>
          <a:p>
            <a:r>
              <a:rPr lang="es-CO" sz="1600" b="1" dirty="0">
                <a:latin typeface="Arial" panose="020B0604020202020204" pitchFamily="34" charset="0"/>
                <a:cs typeface="Arial" panose="020B0604020202020204" pitchFamily="34" charset="0"/>
              </a:rPr>
              <a:t>Líneas de intervención sistemática</a:t>
            </a:r>
          </a:p>
        </p:txBody>
      </p:sp>
      <p:sp>
        <p:nvSpPr>
          <p:cNvPr id="13" name="CuadroTexto 12">
            <a:extLst>
              <a:ext uri="{FF2B5EF4-FFF2-40B4-BE49-F238E27FC236}">
                <a16:creationId xmlns:a16="http://schemas.microsoft.com/office/drawing/2014/main" id="{A197784B-396C-4BB5-8CBA-BA4897EE1CE0}"/>
              </a:ext>
            </a:extLst>
          </p:cNvPr>
          <p:cNvSpPr txBox="1"/>
          <p:nvPr/>
        </p:nvSpPr>
        <p:spPr>
          <a:xfrm>
            <a:off x="7607099" y="2826085"/>
            <a:ext cx="1585690" cy="338554"/>
          </a:xfrm>
          <a:prstGeom prst="rect">
            <a:avLst/>
          </a:prstGeom>
          <a:noFill/>
        </p:spPr>
        <p:txBody>
          <a:bodyPr wrap="none" rtlCol="0">
            <a:spAutoFit/>
          </a:bodyPr>
          <a:lstStyle/>
          <a:p>
            <a:r>
              <a:rPr lang="es-CO" sz="1600" b="1" dirty="0">
                <a:latin typeface="Arial" panose="020B0604020202020204" pitchFamily="34" charset="0"/>
                <a:cs typeface="Arial" panose="020B0604020202020204" pitchFamily="34" charset="0"/>
              </a:rPr>
              <a:t>Competencias</a:t>
            </a:r>
          </a:p>
        </p:txBody>
      </p:sp>
    </p:spTree>
    <p:extLst>
      <p:ext uri="{BB962C8B-B14F-4D97-AF65-F5344CB8AC3E}">
        <p14:creationId xmlns:p14="http://schemas.microsoft.com/office/powerpoint/2010/main" val="2877962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p22">
            <a:extLst>
              <a:ext uri="{FF2B5EF4-FFF2-40B4-BE49-F238E27FC236}">
                <a16:creationId xmlns:a16="http://schemas.microsoft.com/office/drawing/2014/main" id="{5B951B5A-CAF2-4845-9C86-60E0B04C1975}"/>
              </a:ext>
            </a:extLst>
          </p:cNvPr>
          <p:cNvSpPr txBox="1">
            <a:spLocks/>
          </p:cNvSpPr>
          <p:nvPr/>
        </p:nvSpPr>
        <p:spPr>
          <a:xfrm>
            <a:off x="-602600" y="675667"/>
            <a:ext cx="2708700" cy="6438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400"/>
            </a:pPr>
            <a:r>
              <a:rPr lang="es-CO" sz="8000" b="1" dirty="0">
                <a:solidFill>
                  <a:srgbClr val="46AE4C"/>
                </a:solidFill>
                <a:latin typeface="Arial" panose="020B0604020202020204" pitchFamily="34" charset="0"/>
                <a:ea typeface="Work Sans"/>
                <a:cs typeface="Arial" panose="020B0604020202020204" pitchFamily="34" charset="0"/>
                <a:sym typeface="Work Sans"/>
              </a:rPr>
              <a:t>9.</a:t>
            </a:r>
          </a:p>
        </p:txBody>
      </p:sp>
      <p:sp>
        <p:nvSpPr>
          <p:cNvPr id="5" name="Google Shape;141;p22">
            <a:extLst>
              <a:ext uri="{FF2B5EF4-FFF2-40B4-BE49-F238E27FC236}">
                <a16:creationId xmlns:a16="http://schemas.microsoft.com/office/drawing/2014/main" id="{067B904E-4C1C-4A3D-9AE9-EDE43BCF4039}"/>
              </a:ext>
            </a:extLst>
          </p:cNvPr>
          <p:cNvSpPr txBox="1">
            <a:spLocks/>
          </p:cNvSpPr>
          <p:nvPr/>
        </p:nvSpPr>
        <p:spPr>
          <a:xfrm>
            <a:off x="2499020" y="356781"/>
            <a:ext cx="9117842" cy="855443"/>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s-CO" sz="3200" b="1" kern="0" dirty="0">
                <a:solidFill>
                  <a:srgbClr val="00B050"/>
                </a:solidFill>
                <a:latin typeface="Calibri Light" panose="020F0302020204030204" pitchFamily="34" charset="0"/>
                <a:cs typeface="Calibri Light" panose="020F0302020204030204" pitchFamily="34" charset="0"/>
              </a:rPr>
              <a:t>Plan Decenal de Salud Pública 2022-2031</a:t>
            </a:r>
          </a:p>
        </p:txBody>
      </p:sp>
      <p:cxnSp>
        <p:nvCxnSpPr>
          <p:cNvPr id="8" name="Conector recto 7">
            <a:extLst>
              <a:ext uri="{FF2B5EF4-FFF2-40B4-BE49-F238E27FC236}">
                <a16:creationId xmlns:a16="http://schemas.microsoft.com/office/drawing/2014/main" id="{9DFCFBAD-5D41-48F3-B479-6D0E95ECEAEE}"/>
              </a:ext>
            </a:extLst>
          </p:cNvPr>
          <p:cNvCxnSpPr/>
          <p:nvPr/>
        </p:nvCxnSpPr>
        <p:spPr>
          <a:xfrm>
            <a:off x="2571674" y="1319467"/>
            <a:ext cx="2574758" cy="0"/>
          </a:xfrm>
          <a:prstGeom prst="line">
            <a:avLst/>
          </a:prstGeom>
          <a:ln w="12700">
            <a:solidFill>
              <a:srgbClr val="46AE4C"/>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C5B49697-DB5F-44FB-A143-A45E4410A0EE}"/>
              </a:ext>
            </a:extLst>
          </p:cNvPr>
          <p:cNvSpPr/>
          <p:nvPr/>
        </p:nvSpPr>
        <p:spPr>
          <a:xfrm>
            <a:off x="1269242" y="1319467"/>
            <a:ext cx="8340489" cy="3970318"/>
          </a:xfrm>
          <a:prstGeom prst="rect">
            <a:avLst/>
          </a:prstGeom>
        </p:spPr>
        <p:txBody>
          <a:bodyPr wrap="square">
            <a:spAutoFit/>
          </a:bodyPr>
          <a:lstStyle/>
          <a:p>
            <a:pPr algn="l"/>
            <a:endParaRPr lang="es-ES" sz="2800" b="0" i="0" dirty="0">
              <a:solidFill>
                <a:srgbClr val="223453"/>
              </a:solidFill>
              <a:effectLst/>
              <a:latin typeface="Tahoma" panose="020B0604030504040204" pitchFamily="34" charset="0"/>
            </a:endParaRPr>
          </a:p>
          <a:p>
            <a:pPr algn="l"/>
            <a:endParaRPr lang="es-ES" sz="2800" dirty="0">
              <a:solidFill>
                <a:srgbClr val="223453"/>
              </a:solidFill>
              <a:latin typeface="Tahoma" panose="020B0604030504040204" pitchFamily="34" charset="0"/>
            </a:endParaRPr>
          </a:p>
          <a:p>
            <a:pPr algn="l"/>
            <a:r>
              <a:rPr lang="es-ES" sz="2800" b="0" i="0" dirty="0">
                <a:solidFill>
                  <a:srgbClr val="223453"/>
                </a:solidFill>
                <a:effectLst/>
                <a:latin typeface="+mj-lt"/>
              </a:rPr>
              <a:t>El Plan Decenal de Salud Pública </a:t>
            </a:r>
            <a:r>
              <a:rPr lang="es-ES" sz="2800" b="1" i="0" dirty="0">
                <a:solidFill>
                  <a:schemeClr val="accent6">
                    <a:lumMod val="60000"/>
                    <a:lumOff val="40000"/>
                  </a:schemeClr>
                </a:solidFill>
                <a:effectLst/>
                <a:latin typeface="+mj-lt"/>
              </a:rPr>
              <a:t>2022-2031 </a:t>
            </a:r>
            <a:r>
              <a:rPr lang="es-ES" sz="2800" b="0" i="0" dirty="0">
                <a:solidFill>
                  <a:srgbClr val="223453"/>
                </a:solidFill>
                <a:effectLst/>
                <a:latin typeface="+mj-lt"/>
              </a:rPr>
              <a:t>es una política pública que incluye la hoja de ruta que, a partir del consenso social y ciudadano, establece los objetivos, las metas y las estrategias para afrontar los desafíos en salud pública para los próximos 10 años, orientados a la garantía del derecho fundamental a la salud, el bienestar integral y la calidad de vida de las personas en Colombia. </a:t>
            </a:r>
          </a:p>
        </p:txBody>
      </p:sp>
    </p:spTree>
    <p:extLst>
      <p:ext uri="{BB962C8B-B14F-4D97-AF65-F5344CB8AC3E}">
        <p14:creationId xmlns:p14="http://schemas.microsoft.com/office/powerpoint/2010/main" val="145167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48C3EB-E688-4C74-AF30-F4F5F8E8B29F}"/>
              </a:ext>
            </a:extLst>
          </p:cNvPr>
          <p:cNvSpPr>
            <a:spLocks noGrp="1"/>
          </p:cNvSpPr>
          <p:nvPr>
            <p:ph type="ctrTitle"/>
          </p:nvPr>
        </p:nvSpPr>
        <p:spPr/>
        <p:txBody>
          <a:bodyPr/>
          <a:lstStyle/>
          <a:p>
            <a:r>
              <a:rPr lang="es-ES" b="1" dirty="0">
                <a:solidFill>
                  <a:srgbClr val="00B050"/>
                </a:solidFill>
              </a:rPr>
              <a:t>Resolución 2063 de 2017</a:t>
            </a:r>
            <a:endParaRPr lang="es-CO" b="1" dirty="0">
              <a:solidFill>
                <a:srgbClr val="00B050"/>
              </a:solidFill>
            </a:endParaRPr>
          </a:p>
        </p:txBody>
      </p:sp>
      <p:sp>
        <p:nvSpPr>
          <p:cNvPr id="3" name="Subtítulo 2">
            <a:extLst>
              <a:ext uri="{FF2B5EF4-FFF2-40B4-BE49-F238E27FC236}">
                <a16:creationId xmlns:a16="http://schemas.microsoft.com/office/drawing/2014/main" id="{F958350B-B9DD-4A3C-A5D6-78ADA8C2F43B}"/>
              </a:ext>
            </a:extLst>
          </p:cNvPr>
          <p:cNvSpPr>
            <a:spLocks noGrp="1"/>
          </p:cNvSpPr>
          <p:nvPr>
            <p:ph type="subTitle" idx="1"/>
          </p:nvPr>
        </p:nvSpPr>
        <p:spPr/>
        <p:txBody>
          <a:bodyPr>
            <a:normAutofit/>
          </a:bodyPr>
          <a:lstStyle/>
          <a:p>
            <a:pPr algn="r"/>
            <a:r>
              <a:rPr lang="es-ES" sz="5400" b="1" dirty="0">
                <a:solidFill>
                  <a:schemeClr val="accent6">
                    <a:lumMod val="60000"/>
                    <a:lumOff val="40000"/>
                  </a:schemeClr>
                </a:solidFill>
              </a:rPr>
              <a:t>OBJETIVOS</a:t>
            </a:r>
            <a:endParaRPr lang="es-CO" sz="5400" b="1" dirty="0">
              <a:solidFill>
                <a:schemeClr val="accent6">
                  <a:lumMod val="60000"/>
                  <a:lumOff val="40000"/>
                </a:schemeClr>
              </a:solidFill>
            </a:endParaRPr>
          </a:p>
        </p:txBody>
      </p:sp>
    </p:spTree>
    <p:extLst>
      <p:ext uri="{BB962C8B-B14F-4D97-AF65-F5344CB8AC3E}">
        <p14:creationId xmlns:p14="http://schemas.microsoft.com/office/powerpoint/2010/main" val="86498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1E65CDD-ED72-441C-BB01-E97553A8740C}"/>
              </a:ext>
            </a:extLst>
          </p:cNvPr>
          <p:cNvSpPr>
            <a:spLocks noGrp="1"/>
          </p:cNvSpPr>
          <p:nvPr>
            <p:ph idx="1"/>
          </p:nvPr>
        </p:nvSpPr>
        <p:spPr/>
        <p:txBody>
          <a:bodyPr>
            <a:normAutofit fontScale="77500" lnSpcReduction="20000"/>
          </a:bodyPr>
          <a:lstStyle/>
          <a:p>
            <a:pPr lvl="0">
              <a:lnSpc>
                <a:spcPct val="120000"/>
              </a:lnSpc>
            </a:pPr>
            <a:r>
              <a:rPr lang="es-CO" dirty="0">
                <a:latin typeface="Calibri Light" panose="020F0302020204030204" pitchFamily="34" charset="0"/>
                <a:cs typeface="Calibri Light" panose="020F0302020204030204" pitchFamily="34" charset="0"/>
              </a:rPr>
              <a:t>Fortalecer la capacidad institucional para garantizar el derecho a la participación social en salud. </a:t>
            </a:r>
          </a:p>
          <a:p>
            <a:pPr lvl="0">
              <a:lnSpc>
                <a:spcPct val="120000"/>
              </a:lnSpc>
            </a:pPr>
            <a:r>
              <a:rPr lang="es-CO" dirty="0">
                <a:latin typeface="Calibri Light" panose="020F0302020204030204" pitchFamily="34" charset="0"/>
                <a:cs typeface="Calibri Light" panose="020F0302020204030204" pitchFamily="34" charset="0"/>
              </a:rPr>
              <a:t>Fortalecer la capacidad ciudadana para que la ciudadanía intervenga, incida y decida en la formulación de políticas públicas de salud: diseño, ejecución, evaluación y ajuste.</a:t>
            </a:r>
            <a:endParaRPr lang="es-ES" dirty="0">
              <a:latin typeface="Calibri Light" panose="020F0302020204030204" pitchFamily="34" charset="0"/>
              <a:cs typeface="Calibri Light" panose="020F0302020204030204" pitchFamily="34" charset="0"/>
            </a:endParaRPr>
          </a:p>
          <a:p>
            <a:pPr lvl="0">
              <a:lnSpc>
                <a:spcPct val="120000"/>
              </a:lnSpc>
            </a:pPr>
            <a:r>
              <a:rPr lang="es-CO" dirty="0">
                <a:latin typeface="Calibri Light" panose="020F0302020204030204" pitchFamily="34" charset="0"/>
                <a:cs typeface="Calibri Light" panose="020F0302020204030204" pitchFamily="34" charset="0"/>
              </a:rPr>
              <a:t>Promover la participación social para impulsar y difundir la cultura de la salud y el autocuidado así como propiciar la defensa del derecho a la salud de los ciudadanos y detectar temas cruciales para mejorar los niveles de satisfacción</a:t>
            </a:r>
          </a:p>
          <a:p>
            <a:pPr lvl="0">
              <a:lnSpc>
                <a:spcPct val="120000"/>
              </a:lnSpc>
            </a:pPr>
            <a:r>
              <a:rPr lang="es-CO" dirty="0">
                <a:latin typeface="Calibri Light" panose="020F0302020204030204" pitchFamily="34" charset="0"/>
                <a:cs typeface="Calibri Light" panose="020F0302020204030204" pitchFamily="34" charset="0"/>
              </a:rPr>
              <a:t>Incentivar el ejercicio de control social y veeduría de recursos del sector salud y el cumplimiento de los planes de beneficios. </a:t>
            </a:r>
          </a:p>
          <a:p>
            <a:pPr lvl="0">
              <a:lnSpc>
                <a:spcPct val="120000"/>
              </a:lnSpc>
            </a:pPr>
            <a:r>
              <a:rPr lang="es-CO" dirty="0">
                <a:latin typeface="Calibri Light" panose="020F0302020204030204" pitchFamily="34" charset="0"/>
                <a:cs typeface="Calibri Light" panose="020F0302020204030204" pitchFamily="34" charset="0"/>
              </a:rPr>
              <a:t>Promover los procesos de gestión y garantía  en salud, y la participación en la presupuestación participativa en salud. </a:t>
            </a:r>
            <a:endParaRPr lang="es-ES" dirty="0">
              <a:latin typeface="Calibri Light" panose="020F0302020204030204" pitchFamily="34" charset="0"/>
              <a:cs typeface="Calibri Light" panose="020F0302020204030204" pitchFamily="34" charset="0"/>
            </a:endParaRPr>
          </a:p>
          <a:p>
            <a:pPr marL="0" indent="0">
              <a:lnSpc>
                <a:spcPct val="120000"/>
              </a:lnSpc>
              <a:buNone/>
            </a:pP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4484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C01BC59-FDC4-4B2E-937C-ED6D4F3B8D20}"/>
              </a:ext>
            </a:extLst>
          </p:cNvPr>
          <p:cNvSpPr>
            <a:spLocks noGrp="1"/>
          </p:cNvSpPr>
          <p:nvPr>
            <p:ph type="ctrTitle"/>
          </p:nvPr>
        </p:nvSpPr>
        <p:spPr>
          <a:xfrm>
            <a:off x="1341120" y="1252025"/>
            <a:ext cx="9144000" cy="4712677"/>
          </a:xfrm>
        </p:spPr>
        <p:txBody>
          <a:bodyPr>
            <a:noAutofit/>
          </a:bodyPr>
          <a:lstStyle/>
          <a:p>
            <a:pPr algn="l"/>
            <a:br>
              <a:rPr lang="es-MX" sz="2000" dirty="0">
                <a:latin typeface="Arial" panose="020B0604020202020204" pitchFamily="34" charset="0"/>
                <a:cs typeface="Arial" panose="020B0604020202020204" pitchFamily="34" charset="0"/>
              </a:rPr>
            </a:br>
            <a:br>
              <a:rPr lang="es-MX" sz="2000" dirty="0">
                <a:latin typeface="Arial" panose="020B0604020202020204" pitchFamily="34" charset="0"/>
                <a:cs typeface="Arial" panose="020B0604020202020204" pitchFamily="34" charset="0"/>
              </a:rPr>
            </a:br>
            <a:br>
              <a:rPr lang="es-MX" sz="2000" dirty="0">
                <a:latin typeface="Arial" panose="020B0604020202020204" pitchFamily="34" charset="0"/>
                <a:cs typeface="Arial" panose="020B0604020202020204" pitchFamily="34" charset="0"/>
              </a:rPr>
            </a:br>
            <a:r>
              <a:rPr lang="es-MX" sz="4800" b="1" dirty="0">
                <a:solidFill>
                  <a:srgbClr val="00B050"/>
                </a:solidFill>
                <a:latin typeface="Calibri Light" panose="020F0302020204030204" pitchFamily="34" charset="0"/>
                <a:cs typeface="Calibri Light" panose="020F0302020204030204" pitchFamily="34" charset="0"/>
              </a:rPr>
              <a:t>RELACIÓN ENTRE LOS EJES</a:t>
            </a:r>
            <a:br>
              <a:rPr lang="es-MX" sz="2400" dirty="0">
                <a:solidFill>
                  <a:schemeClr val="accent6"/>
                </a:solidFill>
                <a:latin typeface="Arial" panose="020B0604020202020204" pitchFamily="34" charset="0"/>
                <a:cs typeface="Arial" panose="020B0604020202020204" pitchFamily="34" charset="0"/>
              </a:rPr>
            </a:br>
            <a:br>
              <a:rPr lang="es-MX" sz="2400" dirty="0">
                <a:solidFill>
                  <a:schemeClr val="accent6"/>
                </a:solidFill>
                <a:latin typeface="Arial" panose="020B0604020202020204" pitchFamily="34" charset="0"/>
                <a:cs typeface="Arial" panose="020B0604020202020204" pitchFamily="34" charset="0"/>
              </a:rPr>
            </a:br>
            <a:r>
              <a:rPr lang="es-MX" sz="2800" dirty="0">
                <a:latin typeface="Calibri Light" panose="020F0302020204030204" pitchFamily="34" charset="0"/>
                <a:cs typeface="Calibri Light" panose="020F0302020204030204" pitchFamily="34" charset="0"/>
              </a:rPr>
              <a:t>Los ejes están interrelacionados así:</a:t>
            </a:r>
            <a:br>
              <a:rPr lang="es-MX" sz="2800" dirty="0">
                <a:latin typeface="Calibri Light" panose="020F0302020204030204" pitchFamily="34" charset="0"/>
                <a:cs typeface="Calibri Light" panose="020F0302020204030204" pitchFamily="34" charset="0"/>
              </a:rPr>
            </a:br>
            <a:br>
              <a:rPr lang="es-MX" sz="2800" dirty="0">
                <a:latin typeface="Calibri Light" panose="020F0302020204030204" pitchFamily="34" charset="0"/>
                <a:cs typeface="Calibri Light" panose="020F0302020204030204" pitchFamily="34" charset="0"/>
              </a:rPr>
            </a:br>
            <a:r>
              <a:rPr lang="es-MX" sz="2800" dirty="0">
                <a:latin typeface="Calibri Light" panose="020F0302020204030204" pitchFamily="34" charset="0"/>
                <a:cs typeface="Calibri Light" panose="020F0302020204030204" pitchFamily="34" charset="0"/>
              </a:rPr>
              <a:t>El eje 1 genera condiciones institucionales </a:t>
            </a:r>
            <a:br>
              <a:rPr lang="es-MX" sz="2800" dirty="0">
                <a:latin typeface="Calibri Light" panose="020F0302020204030204" pitchFamily="34" charset="0"/>
                <a:cs typeface="Calibri Light" panose="020F0302020204030204" pitchFamily="34" charset="0"/>
              </a:rPr>
            </a:br>
            <a:r>
              <a:rPr lang="es-MX" sz="2800" dirty="0">
                <a:latin typeface="Calibri Light" panose="020F0302020204030204" pitchFamily="34" charset="0"/>
                <a:cs typeface="Calibri Light" panose="020F0302020204030204" pitchFamily="34" charset="0"/>
              </a:rPr>
              <a:t>El eje 2 genera condiciones ciudadanas</a:t>
            </a:r>
            <a:br>
              <a:rPr lang="es-MX" sz="2800" dirty="0">
                <a:latin typeface="Calibri Light" panose="020F0302020204030204" pitchFamily="34" charset="0"/>
                <a:cs typeface="Calibri Light" panose="020F0302020204030204" pitchFamily="34" charset="0"/>
              </a:rPr>
            </a:br>
            <a:r>
              <a:rPr lang="es-MX" sz="2800" dirty="0">
                <a:latin typeface="Calibri Light" panose="020F0302020204030204" pitchFamily="34" charset="0"/>
                <a:cs typeface="Calibri Light" panose="020F0302020204030204" pitchFamily="34" charset="0"/>
              </a:rPr>
              <a:t>El eje 3 modifica la mentalidad sobre el derecho a la salud como bien público.</a:t>
            </a:r>
            <a:br>
              <a:rPr lang="es-MX" sz="2800" dirty="0">
                <a:latin typeface="Calibri Light" panose="020F0302020204030204" pitchFamily="34" charset="0"/>
                <a:cs typeface="Calibri Light" panose="020F0302020204030204" pitchFamily="34" charset="0"/>
              </a:rPr>
            </a:br>
            <a:r>
              <a:rPr lang="es-MX" sz="2800" dirty="0">
                <a:latin typeface="Calibri Light" panose="020F0302020204030204" pitchFamily="34" charset="0"/>
                <a:cs typeface="Calibri Light" panose="020F0302020204030204" pitchFamily="34" charset="0"/>
              </a:rPr>
              <a:t>El eje 4 genera posibilidades de acción y control sobre la gestión.</a:t>
            </a:r>
            <a:br>
              <a:rPr lang="es-MX" sz="2800" dirty="0">
                <a:latin typeface="Calibri Light" panose="020F0302020204030204" pitchFamily="34" charset="0"/>
                <a:cs typeface="Calibri Light" panose="020F0302020204030204" pitchFamily="34" charset="0"/>
              </a:rPr>
            </a:br>
            <a:r>
              <a:rPr lang="es-MX" sz="2800" dirty="0">
                <a:latin typeface="Calibri Light" panose="020F0302020204030204" pitchFamily="34" charset="0"/>
                <a:cs typeface="Calibri Light" panose="020F0302020204030204" pitchFamily="34" charset="0"/>
              </a:rPr>
              <a:t>El eje 5 eje es la materialización de la participación con decisión.</a:t>
            </a:r>
            <a:endParaRPr lang="es-CO"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55648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txBox="1">
            <a:spLocks/>
          </p:cNvSpPr>
          <p:nvPr/>
        </p:nvSpPr>
        <p:spPr>
          <a:xfrm>
            <a:off x="2062226" y="3104305"/>
            <a:ext cx="182943" cy="773268"/>
          </a:xfrm>
          <a:prstGeom prst="rect">
            <a:avLst/>
          </a:prstGeom>
          <a:solidFill>
            <a:schemeClr val="accent5">
              <a:lumMod val="20000"/>
              <a:lumOff val="80000"/>
            </a:schemeClr>
          </a:solidFill>
        </p:spPr>
        <p:txBody>
          <a:bodyPr vert="horz" wrap="none" lIns="90555" tIns="45282" rIns="90555" bIns="45282" rtlCol="0" anchor="ctr">
            <a:spAutoFit/>
          </a:bodyPr>
          <a:lstStyle>
            <a:lvl1pPr algn="l" defTabSz="914264"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defRPr/>
            </a:pPr>
            <a:endParaRPr lang="es-ES" sz="4923" b="1" dirty="0">
              <a:latin typeface="Calibri Light" panose="020F0302020204030204" pitchFamily="34" charset="0"/>
              <a:ea typeface="+mn-ea"/>
              <a:cs typeface="+mn-cs"/>
            </a:endParaRPr>
          </a:p>
        </p:txBody>
      </p:sp>
      <p:grpSp>
        <p:nvGrpSpPr>
          <p:cNvPr id="43" name="Grupo 42"/>
          <p:cNvGrpSpPr/>
          <p:nvPr/>
        </p:nvGrpSpPr>
        <p:grpSpPr>
          <a:xfrm>
            <a:off x="354215" y="2084925"/>
            <a:ext cx="11447416" cy="912880"/>
            <a:chOff x="355598" y="2134967"/>
            <a:chExt cx="11492132" cy="916446"/>
          </a:xfrm>
        </p:grpSpPr>
        <p:sp>
          <p:nvSpPr>
            <p:cNvPr id="12" name="Rectángulo redondeado 11"/>
            <p:cNvSpPr/>
            <p:nvPr/>
          </p:nvSpPr>
          <p:spPr>
            <a:xfrm>
              <a:off x="1620225" y="2141052"/>
              <a:ext cx="2620799" cy="907200"/>
            </a:xfrm>
            <a:prstGeom prst="roundRect">
              <a:avLst/>
            </a:prstGeom>
            <a:solidFill>
              <a:schemeClr val="bg1">
                <a:lumMod val="6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 sz="1395" b="1" dirty="0">
                  <a:solidFill>
                    <a:schemeClr val="tx1"/>
                  </a:solidFill>
                  <a:latin typeface="Calibri Light" panose="020F0302020204030204" pitchFamily="34" charset="0"/>
                  <a:cs typeface="Calibri" panose="020F0502020204030204" pitchFamily="34" charset="0"/>
                </a:rPr>
                <a:t>Empoderamiento de la ciudadanía y las organizaciones sociales en salud</a:t>
              </a:r>
              <a:endParaRPr lang="es-CO" sz="1395" dirty="0">
                <a:solidFill>
                  <a:schemeClr val="tx1"/>
                </a:solidFill>
                <a:latin typeface="Calibri Light" panose="020F0302020204030204" pitchFamily="34" charset="0"/>
                <a:cs typeface="Calibri" panose="020F0502020204030204" pitchFamily="34" charset="0"/>
              </a:endParaRPr>
            </a:p>
          </p:txBody>
        </p:sp>
        <p:sp>
          <p:nvSpPr>
            <p:cNvPr id="13" name="Rectángulo redondeado 12"/>
            <p:cNvSpPr/>
            <p:nvPr/>
          </p:nvSpPr>
          <p:spPr>
            <a:xfrm>
              <a:off x="4294091" y="2134967"/>
              <a:ext cx="3931277" cy="907200"/>
            </a:xfrm>
            <a:prstGeom prst="roundRect">
              <a:avLst/>
            </a:prstGeom>
            <a:solidFill>
              <a:schemeClr val="bg1">
                <a:lumMod val="6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rPr>
                <a:t>Fortalecer y desarrollar capacidades ciudadanas: lograr un </a:t>
              </a:r>
              <a:r>
                <a:rPr lang="es-ES_tradnl" sz="1395" b="1" dirty="0">
                  <a:solidFill>
                    <a:schemeClr val="dk1"/>
                  </a:solidFill>
                  <a:latin typeface="Calibri Light" panose="020F0302020204030204" pitchFamily="34" charset="0"/>
                  <a:cs typeface="Calibri" panose="020F0502020204030204" pitchFamily="34" charset="0"/>
                </a:rPr>
                <a:t>rol activo</a:t>
              </a:r>
              <a:r>
                <a:rPr lang="es-ES_tradnl" sz="1395" dirty="0">
                  <a:solidFill>
                    <a:schemeClr val="dk1"/>
                  </a:solidFill>
                  <a:latin typeface="Calibri Light" panose="020F0302020204030204" pitchFamily="34" charset="0"/>
                  <a:cs typeface="Calibri" panose="020F0502020204030204" pitchFamily="34" charset="0"/>
                </a:rPr>
                <a:t>, </a:t>
              </a:r>
              <a:r>
                <a:rPr lang="es-ES_tradnl" sz="1395" b="1" dirty="0">
                  <a:solidFill>
                    <a:schemeClr val="dk1"/>
                  </a:solidFill>
                  <a:latin typeface="Calibri Light" panose="020F0302020204030204" pitchFamily="34" charset="0"/>
                  <a:cs typeface="Calibri" panose="020F0502020204030204" pitchFamily="34" charset="0"/>
                </a:rPr>
                <a:t>participación real para incidir y decidir en la gestión pública en salud.</a:t>
              </a:r>
              <a:endParaRPr lang="es-ES_tradnl" sz="1395" dirty="0">
                <a:solidFill>
                  <a:schemeClr val="dk1"/>
                </a:solidFill>
                <a:latin typeface="Calibri Light" panose="020F0302020204030204" pitchFamily="34" charset="0"/>
                <a:cs typeface="Calibri" panose="020F0502020204030204" pitchFamily="34" charset="0"/>
              </a:endParaRPr>
            </a:p>
          </p:txBody>
        </p:sp>
        <p:sp>
          <p:nvSpPr>
            <p:cNvPr id="16" name="Llamada rectangular redondeada 15"/>
            <p:cNvSpPr/>
            <p:nvPr/>
          </p:nvSpPr>
          <p:spPr>
            <a:xfrm>
              <a:off x="355598" y="2144213"/>
              <a:ext cx="1198800" cy="907200"/>
            </a:xfrm>
            <a:prstGeom prst="wedgeRoundRectCallout">
              <a:avLst/>
            </a:prstGeom>
            <a:solidFill>
              <a:schemeClr val="bg1">
                <a:lumMod val="6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91" b="1" dirty="0">
                  <a:solidFill>
                    <a:srgbClr val="073763"/>
                  </a:solidFill>
                  <a:latin typeface="Calibri Light" panose="020F0302020204030204" pitchFamily="34" charset="0"/>
                </a:rPr>
                <a:t>Eje 2</a:t>
              </a:r>
              <a:endParaRPr lang="es-CO" sz="2391" b="1" dirty="0">
                <a:solidFill>
                  <a:srgbClr val="073763"/>
                </a:solidFill>
                <a:latin typeface="Calibri Light" panose="020F0302020204030204" pitchFamily="34" charset="0"/>
              </a:endParaRPr>
            </a:p>
          </p:txBody>
        </p:sp>
        <p:sp>
          <p:nvSpPr>
            <p:cNvPr id="32" name="Rectángulo redondeado 31"/>
            <p:cNvSpPr/>
            <p:nvPr/>
          </p:nvSpPr>
          <p:spPr>
            <a:xfrm>
              <a:off x="8292504" y="2144212"/>
              <a:ext cx="3555226" cy="907200"/>
            </a:xfrm>
            <a:prstGeom prst="roundRect">
              <a:avLst/>
            </a:prstGeom>
            <a:solidFill>
              <a:schemeClr val="bg1">
                <a:lumMod val="6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rPr>
                <a:t>Definir y brindar herramientas para que se cumpla este rol en sector: </a:t>
              </a:r>
              <a:r>
                <a:rPr lang="es-ES_tradnl" sz="1395" b="1" dirty="0">
                  <a:solidFill>
                    <a:schemeClr val="dk1"/>
                  </a:solidFill>
                  <a:latin typeface="Calibri Light" panose="020F0302020204030204" pitchFamily="34" charset="0"/>
                  <a:cs typeface="Calibri" panose="020F0502020204030204" pitchFamily="34" charset="0"/>
                </a:rPr>
                <a:t>Coordinación – Alianzas  - Sinergias </a:t>
              </a:r>
              <a:r>
                <a:rPr lang="es-ES_tradnl" sz="1395" dirty="0">
                  <a:solidFill>
                    <a:schemeClr val="dk1"/>
                  </a:solidFill>
                  <a:latin typeface="Calibri Light" panose="020F0302020204030204" pitchFamily="34" charset="0"/>
                  <a:cs typeface="Calibri" panose="020F0502020204030204" pitchFamily="34" charset="0"/>
                </a:rPr>
                <a:t>en el marco del derecho a la salud</a:t>
              </a:r>
            </a:p>
          </p:txBody>
        </p:sp>
      </p:grpSp>
      <p:grpSp>
        <p:nvGrpSpPr>
          <p:cNvPr id="42" name="Grupo 41"/>
          <p:cNvGrpSpPr/>
          <p:nvPr/>
        </p:nvGrpSpPr>
        <p:grpSpPr>
          <a:xfrm>
            <a:off x="354216" y="3089131"/>
            <a:ext cx="11420491" cy="932327"/>
            <a:chOff x="355599" y="3129027"/>
            <a:chExt cx="11465102" cy="935969"/>
          </a:xfrm>
        </p:grpSpPr>
        <p:sp>
          <p:nvSpPr>
            <p:cNvPr id="18" name="Rectángulo redondeado 17"/>
            <p:cNvSpPr/>
            <p:nvPr/>
          </p:nvSpPr>
          <p:spPr>
            <a:xfrm>
              <a:off x="1597500" y="3133888"/>
              <a:ext cx="2620800" cy="907199"/>
            </a:xfrm>
            <a:prstGeom prst="round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395" b="1" dirty="0">
                  <a:solidFill>
                    <a:schemeClr val="tx1"/>
                  </a:solidFill>
                  <a:latin typeface="Calibri Light" panose="020F0302020204030204" pitchFamily="34" charset="0"/>
                  <a:cs typeface="Calibri" panose="020F0502020204030204" pitchFamily="34" charset="0"/>
                  <a:sym typeface="Arial"/>
                </a:rPr>
                <a:t>Impulsar la cultura de la salud – Apropiacion de la salud en la vida colectiva. </a:t>
              </a:r>
              <a:endParaRPr lang="es-ES" sz="1395" b="1" dirty="0">
                <a:solidFill>
                  <a:srgbClr val="000000"/>
                </a:solidFill>
                <a:latin typeface="Calibri Light" panose="020F0302020204030204" pitchFamily="34" charset="0"/>
                <a:ea typeface="Calibri"/>
                <a:cs typeface="Calibri" panose="020F0502020204030204" pitchFamily="34" charset="0"/>
              </a:endParaRPr>
            </a:p>
          </p:txBody>
        </p:sp>
        <p:sp>
          <p:nvSpPr>
            <p:cNvPr id="19" name="Rectángulo redondeado 18"/>
            <p:cNvSpPr/>
            <p:nvPr/>
          </p:nvSpPr>
          <p:spPr>
            <a:xfrm>
              <a:off x="4275335" y="3129027"/>
              <a:ext cx="3931280" cy="907201"/>
            </a:xfrm>
            <a:prstGeom prst="round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sym typeface="Arial"/>
                </a:rPr>
                <a:t>El Estado garantiza y fomenta el </a:t>
              </a:r>
              <a:r>
                <a:rPr lang="es-ES_tradnl" sz="1395" b="1" dirty="0">
                  <a:solidFill>
                    <a:schemeClr val="accent6">
                      <a:lumMod val="75000"/>
                    </a:schemeClr>
                  </a:solidFill>
                  <a:latin typeface="Calibri Light" panose="020F0302020204030204" pitchFamily="34" charset="0"/>
                  <a:cs typeface="Calibri" panose="020F0502020204030204" pitchFamily="34" charset="0"/>
                  <a:sym typeface="Arial"/>
                </a:rPr>
                <a:t>ejercicio del cuidado (colectivo) y del autocuidado (individual) </a:t>
              </a:r>
              <a:r>
                <a:rPr lang="es-ES_tradnl" sz="1395" dirty="0">
                  <a:solidFill>
                    <a:schemeClr val="dk1"/>
                  </a:solidFill>
                  <a:latin typeface="Calibri Light" panose="020F0302020204030204" pitchFamily="34" charset="0"/>
                  <a:cs typeface="Calibri" panose="020F0502020204030204" pitchFamily="34" charset="0"/>
                  <a:sym typeface="Arial"/>
                </a:rPr>
                <a:t>como elemento esencial para el cumplimiento del derecho a la salud. </a:t>
              </a:r>
              <a:endParaRPr lang="es-ES_tradnl" sz="1395" dirty="0">
                <a:solidFill>
                  <a:schemeClr val="dk1"/>
                </a:solidFill>
                <a:latin typeface="Calibri Light" panose="020F0302020204030204" pitchFamily="34" charset="0"/>
                <a:cs typeface="Calibri" panose="020F0502020204030204" pitchFamily="34" charset="0"/>
              </a:endParaRPr>
            </a:p>
          </p:txBody>
        </p:sp>
        <p:sp>
          <p:nvSpPr>
            <p:cNvPr id="20" name="Llamada rectangular redondeada 19"/>
            <p:cNvSpPr/>
            <p:nvPr/>
          </p:nvSpPr>
          <p:spPr>
            <a:xfrm>
              <a:off x="355599" y="3157796"/>
              <a:ext cx="1198800" cy="907200"/>
            </a:xfrm>
            <a:prstGeom prst="wedgeRoundRectCallou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91" b="1" dirty="0">
                  <a:solidFill>
                    <a:srgbClr val="073763"/>
                  </a:solidFill>
                  <a:latin typeface="Calibri Light" panose="020F0302020204030204" pitchFamily="34" charset="0"/>
                </a:rPr>
                <a:t>Eje 3</a:t>
              </a:r>
              <a:endParaRPr lang="es-CO" sz="2391" b="1" dirty="0">
                <a:solidFill>
                  <a:srgbClr val="073763"/>
                </a:solidFill>
                <a:latin typeface="Calibri Light" panose="020F0302020204030204" pitchFamily="34" charset="0"/>
              </a:endParaRPr>
            </a:p>
          </p:txBody>
        </p:sp>
        <p:sp>
          <p:nvSpPr>
            <p:cNvPr id="34" name="Rectángulo redondeado 33"/>
            <p:cNvSpPr/>
            <p:nvPr/>
          </p:nvSpPr>
          <p:spPr>
            <a:xfrm>
              <a:off x="8263901" y="3136685"/>
              <a:ext cx="3556800" cy="907200"/>
            </a:xfrm>
            <a:prstGeom prst="round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sym typeface="Arial"/>
                </a:rPr>
                <a:t>Incorporar a la ciudadanía en los programas de PyP y a la PPSS en los lineamientos de salud pública orientados a las Entidades Territoriales.</a:t>
              </a:r>
              <a:endParaRPr lang="es-ES_tradnl" sz="1395" dirty="0">
                <a:solidFill>
                  <a:schemeClr val="dk1"/>
                </a:solidFill>
                <a:latin typeface="Calibri Light" panose="020F0302020204030204" pitchFamily="34" charset="0"/>
                <a:cs typeface="Calibri" panose="020F0502020204030204" pitchFamily="34" charset="0"/>
              </a:endParaRPr>
            </a:p>
          </p:txBody>
        </p:sp>
      </p:grpSp>
      <p:grpSp>
        <p:nvGrpSpPr>
          <p:cNvPr id="41" name="Grupo 40"/>
          <p:cNvGrpSpPr/>
          <p:nvPr/>
        </p:nvGrpSpPr>
        <p:grpSpPr>
          <a:xfrm>
            <a:off x="354496" y="4131191"/>
            <a:ext cx="11466462" cy="924633"/>
            <a:chOff x="355880" y="4147021"/>
            <a:chExt cx="11511253" cy="928245"/>
          </a:xfrm>
        </p:grpSpPr>
        <p:sp>
          <p:nvSpPr>
            <p:cNvPr id="22" name="Rectángulo redondeado 21"/>
            <p:cNvSpPr/>
            <p:nvPr/>
          </p:nvSpPr>
          <p:spPr>
            <a:xfrm>
              <a:off x="1637176" y="4168066"/>
              <a:ext cx="2620800" cy="907200"/>
            </a:xfrm>
            <a:prstGeom prst="roundRec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395" b="1" dirty="0">
                  <a:solidFill>
                    <a:schemeClr val="tx1"/>
                  </a:solidFill>
                  <a:latin typeface="Calibri Light" panose="020F0302020204030204" pitchFamily="34" charset="0"/>
                  <a:cs typeface="Calibri" panose="020F0502020204030204" pitchFamily="34" charset="0"/>
                  <a:sym typeface="Arial"/>
                </a:rPr>
                <a:t>Control Social </a:t>
              </a:r>
            </a:p>
            <a:p>
              <a:pPr algn="just"/>
              <a:r>
                <a:rPr lang="es-ES" sz="1195" b="1" dirty="0">
                  <a:solidFill>
                    <a:schemeClr val="tx1"/>
                  </a:solidFill>
                  <a:latin typeface="Calibri Light" panose="020F0302020204030204" pitchFamily="34" charset="0"/>
                  <a:cs typeface="Calibri" panose="020F0502020204030204" pitchFamily="34" charset="0"/>
                  <a:sym typeface="Arial"/>
                </a:rPr>
                <a:t>Elemento crucial para la garantía  Derecho a la salud</a:t>
              </a:r>
              <a:endParaRPr lang="es-ES" sz="1195" b="1" dirty="0">
                <a:solidFill>
                  <a:srgbClr val="000000"/>
                </a:solidFill>
                <a:latin typeface="Calibri Light" panose="020F0302020204030204" pitchFamily="34" charset="0"/>
                <a:ea typeface="Calibri"/>
                <a:cs typeface="Calibri" panose="020F0502020204030204" pitchFamily="34" charset="0"/>
              </a:endParaRPr>
            </a:p>
          </p:txBody>
        </p:sp>
        <p:sp>
          <p:nvSpPr>
            <p:cNvPr id="23" name="Rectángulo redondeado 22"/>
            <p:cNvSpPr/>
            <p:nvPr/>
          </p:nvSpPr>
          <p:spPr>
            <a:xfrm>
              <a:off x="4318555" y="4164766"/>
              <a:ext cx="3931200" cy="907200"/>
            </a:xfrm>
            <a:prstGeom prst="roundRec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endParaRPr lang="es-ES_tradnl" sz="1395" dirty="0">
                <a:solidFill>
                  <a:schemeClr val="dk1"/>
                </a:solidFill>
                <a:latin typeface="Calibri Light" panose="020F0302020204030204" pitchFamily="34" charset="0"/>
                <a:cs typeface="Calibri" panose="020F0502020204030204" pitchFamily="34" charset="0"/>
                <a:sym typeface="Arial"/>
              </a:endParaRPr>
            </a:p>
            <a:p>
              <a:pPr algn="just" defTabSz="910870">
                <a:defRPr/>
              </a:pPr>
              <a:r>
                <a:rPr lang="es-ES_tradnl" sz="1395" dirty="0">
                  <a:solidFill>
                    <a:schemeClr val="dk1"/>
                  </a:solidFill>
                  <a:latin typeface="Calibri Light" panose="020F0302020204030204" pitchFamily="34" charset="0"/>
                  <a:cs typeface="Calibri" panose="020F0502020204030204" pitchFamily="34" charset="0"/>
                  <a:sym typeface="Arial"/>
                </a:rPr>
                <a:t>Fortalecer control ciudadano en: recursos públicos, instituciones y actores del sistema. Busca una ciudadanía apropiada de la construcción social de la salud.</a:t>
              </a:r>
            </a:p>
            <a:p>
              <a:pPr algn="just" defTabSz="910870">
                <a:defRPr/>
              </a:pPr>
              <a:endParaRPr lang="es-ES" sz="1395" dirty="0">
                <a:solidFill>
                  <a:schemeClr val="dk1"/>
                </a:solidFill>
                <a:latin typeface="Calibri Light" panose="020F0302020204030204" pitchFamily="34" charset="0"/>
                <a:cs typeface="Calibri" panose="020F0502020204030204" pitchFamily="34" charset="0"/>
              </a:endParaRPr>
            </a:p>
          </p:txBody>
        </p:sp>
        <p:sp>
          <p:nvSpPr>
            <p:cNvPr id="24" name="Llamada rectangular redondeada 23"/>
            <p:cNvSpPr/>
            <p:nvPr/>
          </p:nvSpPr>
          <p:spPr>
            <a:xfrm>
              <a:off x="355880" y="4147021"/>
              <a:ext cx="1198800" cy="907200"/>
            </a:xfrm>
            <a:prstGeom prst="wedgeRoundRectCallou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91" b="1" dirty="0">
                  <a:solidFill>
                    <a:srgbClr val="073763"/>
                  </a:solidFill>
                  <a:latin typeface="Calibri Light" panose="020F0302020204030204" pitchFamily="34" charset="0"/>
                </a:rPr>
                <a:t>Eje 4</a:t>
              </a:r>
              <a:endParaRPr lang="es-CO" sz="2391" b="1" dirty="0">
                <a:solidFill>
                  <a:srgbClr val="073763"/>
                </a:solidFill>
                <a:latin typeface="Calibri Light" panose="020F0302020204030204" pitchFamily="34" charset="0"/>
              </a:endParaRPr>
            </a:p>
          </p:txBody>
        </p:sp>
        <p:sp>
          <p:nvSpPr>
            <p:cNvPr id="36" name="Rectángulo redondeado 35"/>
            <p:cNvSpPr/>
            <p:nvPr/>
          </p:nvSpPr>
          <p:spPr>
            <a:xfrm>
              <a:off x="8310333" y="4168066"/>
              <a:ext cx="3556800" cy="907200"/>
            </a:xfrm>
            <a:prstGeom prst="roundRec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395" dirty="0">
                  <a:solidFill>
                    <a:schemeClr val="dk1"/>
                  </a:solidFill>
                  <a:latin typeface="Calibri Light" panose="020F0302020204030204" pitchFamily="34" charset="0"/>
                  <a:cs typeface="Calibri" panose="020F0502020204030204" pitchFamily="34" charset="0"/>
                  <a:sym typeface="Arial"/>
                </a:rPr>
                <a:t>Fortalecer las veedurías ciudadanas en salud, para mejorar acceso a información, procesos de formación, reconocimiento y </a:t>
              </a:r>
              <a:r>
                <a:rPr lang="es-ES" sz="1395" dirty="0">
                  <a:solidFill>
                    <a:schemeClr val="dk1"/>
                  </a:solidFill>
                  <a:latin typeface="Calibri Light" panose="020F0302020204030204" pitchFamily="34" charset="0"/>
                  <a:cs typeface="Calibri" panose="020F0502020204030204" pitchFamily="34" charset="0"/>
                  <a:sym typeface="Arial"/>
                </a:rPr>
                <a:t>medios para analizar información. </a:t>
              </a:r>
              <a:endParaRPr lang="es-ES" sz="1395" dirty="0">
                <a:solidFill>
                  <a:schemeClr val="dk1"/>
                </a:solidFill>
                <a:latin typeface="Calibri Light" panose="020F0302020204030204" pitchFamily="34" charset="0"/>
                <a:cs typeface="Calibri" panose="020F0502020204030204" pitchFamily="34" charset="0"/>
              </a:endParaRPr>
            </a:p>
          </p:txBody>
        </p:sp>
      </p:grpSp>
      <p:grpSp>
        <p:nvGrpSpPr>
          <p:cNvPr id="40" name="Grupo 39"/>
          <p:cNvGrpSpPr/>
          <p:nvPr/>
        </p:nvGrpSpPr>
        <p:grpSpPr>
          <a:xfrm>
            <a:off x="354216" y="5179707"/>
            <a:ext cx="11420491" cy="742791"/>
            <a:chOff x="355599" y="5199634"/>
            <a:chExt cx="11520268" cy="1090044"/>
          </a:xfrm>
        </p:grpSpPr>
        <p:sp>
          <p:nvSpPr>
            <p:cNvPr id="28" name="Llamada rectangular redondeada 27"/>
            <p:cNvSpPr/>
            <p:nvPr/>
          </p:nvSpPr>
          <p:spPr>
            <a:xfrm>
              <a:off x="355599" y="5199634"/>
              <a:ext cx="1198800" cy="1090044"/>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91" b="1" dirty="0">
                  <a:solidFill>
                    <a:srgbClr val="073763"/>
                  </a:solidFill>
                  <a:latin typeface="Calibri Light" panose="020F0302020204030204" pitchFamily="34" charset="0"/>
                </a:rPr>
                <a:t>Eje 5</a:t>
              </a:r>
              <a:endParaRPr lang="es-CO" sz="2391" b="1" dirty="0">
                <a:solidFill>
                  <a:srgbClr val="073763"/>
                </a:solidFill>
                <a:latin typeface="Calibri Light" panose="020F0302020204030204" pitchFamily="34" charset="0"/>
              </a:endParaRPr>
            </a:p>
          </p:txBody>
        </p:sp>
        <p:sp>
          <p:nvSpPr>
            <p:cNvPr id="26" name="Rectángulo redondeado 25"/>
            <p:cNvSpPr/>
            <p:nvPr/>
          </p:nvSpPr>
          <p:spPr>
            <a:xfrm>
              <a:off x="1596793" y="5218722"/>
              <a:ext cx="2620800" cy="1070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395" b="1" dirty="0">
                  <a:solidFill>
                    <a:schemeClr val="tx1"/>
                  </a:solidFill>
                  <a:latin typeface="Calibri Light" panose="020F0302020204030204" pitchFamily="34" charset="0"/>
                  <a:cs typeface="Calibri" panose="020F0502020204030204" pitchFamily="34" charset="0"/>
                  <a:sym typeface="Arial"/>
                </a:rPr>
                <a:t>Gestión y garantía de la salud con participación en el proceso de decisión.</a:t>
              </a:r>
              <a:endParaRPr lang="es-ES" sz="1395" b="1" dirty="0">
                <a:solidFill>
                  <a:srgbClr val="000000"/>
                </a:solidFill>
                <a:latin typeface="Calibri Light" panose="020F0302020204030204" pitchFamily="34" charset="0"/>
                <a:ea typeface="Calibri"/>
                <a:cs typeface="Calibri" panose="020F0502020204030204" pitchFamily="34" charset="0"/>
              </a:endParaRPr>
            </a:p>
          </p:txBody>
        </p:sp>
        <p:sp>
          <p:nvSpPr>
            <p:cNvPr id="27" name="Rectángulo redondeado 26"/>
            <p:cNvSpPr/>
            <p:nvPr/>
          </p:nvSpPr>
          <p:spPr>
            <a:xfrm>
              <a:off x="4275335" y="5229011"/>
              <a:ext cx="1261865" cy="1060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r>
                <a:rPr lang="es-ES_tradnl" sz="1395" dirty="0">
                  <a:solidFill>
                    <a:schemeClr val="dk1"/>
                  </a:solidFill>
                  <a:latin typeface="Calibri Light" panose="020F0302020204030204" pitchFamily="34" charset="0"/>
                  <a:cs typeface="Calibri" panose="020F0502020204030204" pitchFamily="34" charset="0"/>
                  <a:sym typeface="Arial"/>
                </a:rPr>
                <a:t>Ejercicio pleno de la participación ciudadanía</a:t>
              </a:r>
              <a:endParaRPr lang="es-ES" sz="1395" dirty="0">
                <a:solidFill>
                  <a:schemeClr val="dk1"/>
                </a:solidFill>
                <a:latin typeface="Calibri Light" panose="020F0302020204030204" pitchFamily="34" charset="0"/>
                <a:cs typeface="Calibri" panose="020F0502020204030204" pitchFamily="34" charset="0"/>
              </a:endParaRPr>
            </a:p>
          </p:txBody>
        </p:sp>
        <p:sp>
          <p:nvSpPr>
            <p:cNvPr id="39" name="Rectángulo redondeado 38"/>
            <p:cNvSpPr/>
            <p:nvPr/>
          </p:nvSpPr>
          <p:spPr>
            <a:xfrm>
              <a:off x="5594942" y="5218724"/>
              <a:ext cx="6280925" cy="10709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r>
                <a:rPr lang="es-ES_tradnl" sz="1295" b="1" dirty="0">
                  <a:solidFill>
                    <a:schemeClr val="dk1"/>
                  </a:solidFill>
                  <a:latin typeface="Calibri Light" panose="020F0302020204030204" pitchFamily="34" charset="0"/>
                  <a:cs typeface="Calibri" panose="020F0502020204030204" pitchFamily="34" charset="0"/>
                  <a:sym typeface="Arial"/>
                </a:rPr>
                <a:t>La ciudadanía apropia instrumentos y herramientas</a:t>
              </a:r>
              <a:r>
                <a:rPr lang="es-ES_tradnl" sz="1295" dirty="0">
                  <a:solidFill>
                    <a:schemeClr val="dk1"/>
                  </a:solidFill>
                  <a:latin typeface="Calibri Light" panose="020F0302020204030204" pitchFamily="34" charset="0"/>
                  <a:cs typeface="Calibri" panose="020F0502020204030204" pitchFamily="34" charset="0"/>
                  <a:sym typeface="Arial"/>
                </a:rPr>
                <a:t>, con condiciones institucionales que le permitan vincularse a la </a:t>
              </a:r>
              <a:r>
                <a:rPr lang="es-ES_tradnl" sz="1295" b="1" dirty="0">
                  <a:solidFill>
                    <a:schemeClr val="dk1"/>
                  </a:solidFill>
                  <a:latin typeface="Calibri Light" panose="020F0302020204030204" pitchFamily="34" charset="0"/>
                  <a:cs typeface="Calibri" panose="020F0502020204030204" pitchFamily="34" charset="0"/>
                  <a:sym typeface="Arial"/>
                </a:rPr>
                <a:t>gestión del sector salud </a:t>
              </a:r>
              <a:r>
                <a:rPr lang="es-ES_tradnl" sz="1295" dirty="0">
                  <a:solidFill>
                    <a:schemeClr val="dk1"/>
                  </a:solidFill>
                  <a:latin typeface="Calibri Light" panose="020F0302020204030204" pitchFamily="34" charset="0"/>
                  <a:cs typeface="Calibri" panose="020F0502020204030204" pitchFamily="34" charset="0"/>
                  <a:sym typeface="Arial"/>
                </a:rPr>
                <a:t>para el impulso, definición, implantación, control de políticas, programas, y generación de proyectos en la presupuestación del sector y en la toma de decisión y solución de los problemas de salud de su entorno.</a:t>
              </a:r>
              <a:endParaRPr lang="es-ES" sz="1295" dirty="0">
                <a:solidFill>
                  <a:schemeClr val="dk1"/>
                </a:solidFill>
                <a:latin typeface="Calibri Light" panose="020F0302020204030204" pitchFamily="34" charset="0"/>
                <a:cs typeface="Calibri" panose="020F0502020204030204" pitchFamily="34" charset="0"/>
              </a:endParaRPr>
            </a:p>
          </p:txBody>
        </p:sp>
      </p:grpSp>
      <p:grpSp>
        <p:nvGrpSpPr>
          <p:cNvPr id="4" name="Grupo 3"/>
          <p:cNvGrpSpPr/>
          <p:nvPr/>
        </p:nvGrpSpPr>
        <p:grpSpPr>
          <a:xfrm>
            <a:off x="327081" y="1081407"/>
            <a:ext cx="11488564" cy="921817"/>
            <a:chOff x="328358" y="1211937"/>
            <a:chExt cx="11533441" cy="925418"/>
          </a:xfrm>
        </p:grpSpPr>
        <p:grpSp>
          <p:nvGrpSpPr>
            <p:cNvPr id="2" name="Grupo 1"/>
            <p:cNvGrpSpPr/>
            <p:nvPr/>
          </p:nvGrpSpPr>
          <p:grpSpPr>
            <a:xfrm>
              <a:off x="328358" y="1211937"/>
              <a:ext cx="11533441" cy="925418"/>
              <a:chOff x="328358" y="1211937"/>
              <a:chExt cx="11533441" cy="925418"/>
            </a:xfrm>
          </p:grpSpPr>
          <p:sp>
            <p:nvSpPr>
              <p:cNvPr id="6" name="Rectángulo redondeado 5"/>
              <p:cNvSpPr/>
              <p:nvPr/>
            </p:nvSpPr>
            <p:spPr>
              <a:xfrm>
                <a:off x="1597501" y="1231152"/>
                <a:ext cx="2620453" cy="906203"/>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 sz="1395" b="1" dirty="0">
                    <a:solidFill>
                      <a:schemeClr val="tx1"/>
                    </a:solidFill>
                    <a:latin typeface="Calibri Light" panose="020F0302020204030204" pitchFamily="34" charset="0"/>
                    <a:cs typeface="Calibri" panose="020F0502020204030204" pitchFamily="34" charset="0"/>
                    <a:sym typeface="Arial"/>
                  </a:rPr>
                  <a:t>Fortalecimiento institucional para la garantía del derecho a la participación</a:t>
                </a:r>
                <a:endParaRPr lang="es-CO" sz="1395" b="1" dirty="0">
                  <a:latin typeface="Calibri Light" panose="020F0302020204030204" pitchFamily="34" charset="0"/>
                  <a:cs typeface="Calibri" panose="020F0502020204030204" pitchFamily="34" charset="0"/>
                </a:endParaRPr>
              </a:p>
            </p:txBody>
          </p:sp>
          <p:sp>
            <p:nvSpPr>
              <p:cNvPr id="7" name="Rectángulo redondeado 6"/>
              <p:cNvSpPr/>
              <p:nvPr/>
            </p:nvSpPr>
            <p:spPr>
              <a:xfrm>
                <a:off x="4261266" y="1229675"/>
                <a:ext cx="3931279" cy="906203"/>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34">
                  <a:defRPr/>
                </a:pPr>
                <a:r>
                  <a:rPr lang="es-ES_tradnl" sz="1395" dirty="0">
                    <a:solidFill>
                      <a:schemeClr val="dk1"/>
                    </a:solidFill>
                    <a:latin typeface="Calibri Light" panose="020F0302020204030204" pitchFamily="34" charset="0"/>
                    <a:cs typeface="Calibri" panose="020F0502020204030204" pitchFamily="34" charset="0"/>
                  </a:rPr>
                  <a:t>Fortalecer capacidades institucionales para que el Estadio cumpla su papel de garante: recursos técnicos, logísticos, operativos financieros y humanos. </a:t>
                </a:r>
              </a:p>
            </p:txBody>
          </p:sp>
          <p:sp>
            <p:nvSpPr>
              <p:cNvPr id="8" name="Llamada rectangular redondeada 7"/>
              <p:cNvSpPr/>
              <p:nvPr/>
            </p:nvSpPr>
            <p:spPr>
              <a:xfrm>
                <a:off x="328358" y="1211937"/>
                <a:ext cx="1199081" cy="906203"/>
              </a:xfrm>
              <a:prstGeom prst="wedgeRoundRectCallou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95" dirty="0">
                  <a:solidFill>
                    <a:schemeClr val="tx1"/>
                  </a:solidFill>
                  <a:latin typeface="Calibri Light" panose="020F0302020204030204" pitchFamily="34" charset="0"/>
                  <a:cs typeface="Calibri" panose="020F0502020204030204" pitchFamily="34" charset="0"/>
                </a:endParaRPr>
              </a:p>
            </p:txBody>
          </p:sp>
          <p:sp>
            <p:nvSpPr>
              <p:cNvPr id="30" name="Rectángulo redondeado 29"/>
              <p:cNvSpPr/>
              <p:nvPr/>
            </p:nvSpPr>
            <p:spPr>
              <a:xfrm>
                <a:off x="8238190" y="1231152"/>
                <a:ext cx="3623609" cy="906203"/>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rPr>
                  <a:t>Fortalecer las estructuras del nivel nacional y territorial que lideran la promoción de la participación social en salud.</a:t>
                </a:r>
                <a:endParaRPr lang="es-ES" sz="1395" dirty="0">
                  <a:solidFill>
                    <a:schemeClr val="dk1"/>
                  </a:solidFill>
                  <a:latin typeface="Calibri Light" panose="020F0302020204030204" pitchFamily="34" charset="0"/>
                  <a:cs typeface="Calibri" panose="020F0502020204030204" pitchFamily="34" charset="0"/>
                </a:endParaRPr>
              </a:p>
            </p:txBody>
          </p:sp>
        </p:grpSp>
        <p:sp>
          <p:nvSpPr>
            <p:cNvPr id="45" name="Rectángulo 44"/>
            <p:cNvSpPr/>
            <p:nvPr/>
          </p:nvSpPr>
          <p:spPr>
            <a:xfrm>
              <a:off x="572521" y="1405257"/>
              <a:ext cx="764954" cy="461665"/>
            </a:xfrm>
            <a:prstGeom prst="rect">
              <a:avLst/>
            </a:prstGeom>
          </p:spPr>
          <p:txBody>
            <a:bodyPr wrap="square">
              <a:spAutoFit/>
            </a:bodyPr>
            <a:lstStyle/>
            <a:p>
              <a:pPr lvl="0" algn="ctr"/>
              <a:r>
                <a:rPr lang="es-ES" sz="2391" b="1" dirty="0">
                  <a:solidFill>
                    <a:srgbClr val="073763"/>
                  </a:solidFill>
                  <a:latin typeface="Calibri Light" panose="020F0302020204030204" pitchFamily="34" charset="0"/>
                </a:rPr>
                <a:t>Eje1</a:t>
              </a:r>
              <a:endParaRPr lang="es-CO" sz="2391" b="1" dirty="0">
                <a:solidFill>
                  <a:srgbClr val="073763"/>
                </a:solidFill>
                <a:latin typeface="Calibri Light" panose="020F0302020204030204" pitchFamily="34" charset="0"/>
              </a:endParaRPr>
            </a:p>
          </p:txBody>
        </p:sp>
      </p:grpSp>
    </p:spTree>
    <p:extLst>
      <p:ext uri="{BB962C8B-B14F-4D97-AF65-F5344CB8AC3E}">
        <p14:creationId xmlns:p14="http://schemas.microsoft.com/office/powerpoint/2010/main" val="8091887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persona, pequeño, sentado, niño&#10;&#10;Descripción generada automáticamente">
            <a:extLst>
              <a:ext uri="{FF2B5EF4-FFF2-40B4-BE49-F238E27FC236}">
                <a16:creationId xmlns:a16="http://schemas.microsoft.com/office/drawing/2014/main" id="{74819383-3D79-464F-9621-2DCA96E92DAF}"/>
              </a:ext>
            </a:extLst>
          </p:cNvPr>
          <p:cNvPicPr>
            <a:picLocks noChangeAspect="1"/>
          </p:cNvPicPr>
          <p:nvPr/>
        </p:nvPicPr>
        <p:blipFill>
          <a:blip r:embed="rId2"/>
          <a:stretch>
            <a:fillRect/>
          </a:stretch>
        </p:blipFill>
        <p:spPr>
          <a:xfrm>
            <a:off x="1959429" y="702346"/>
            <a:ext cx="9283727" cy="5226739"/>
          </a:xfrm>
          <a:prstGeom prst="rect">
            <a:avLst/>
          </a:prstGeom>
        </p:spPr>
      </p:pic>
    </p:spTree>
    <p:extLst>
      <p:ext uri="{BB962C8B-B14F-4D97-AF65-F5344CB8AC3E}">
        <p14:creationId xmlns:p14="http://schemas.microsoft.com/office/powerpoint/2010/main" val="1825347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521E722F-B511-4B8D-AC54-7AC6741269DC}"/>
              </a:ext>
            </a:extLst>
          </p:cNvPr>
          <p:cNvSpPr txBox="1">
            <a:spLocks/>
          </p:cNvSpPr>
          <p:nvPr/>
        </p:nvSpPr>
        <p:spPr>
          <a:xfrm>
            <a:off x="23721" y="389320"/>
            <a:ext cx="11696368" cy="706923"/>
          </a:xfrm>
          <a:prstGeom prst="rect">
            <a:avLst/>
          </a:prstGeom>
          <a:noFill/>
        </p:spPr>
        <p:txBody>
          <a:bodyPr vert="horz" lIns="91072" tIns="45540" rIns="91072" bIns="45540" rtlCol="0" anchor="b">
            <a:noAutofit/>
          </a:bodyPr>
          <a:lstStyle/>
          <a:p>
            <a:pPr algn="ctr" fontAlgn="base">
              <a:spcAft>
                <a:spcPct val="0"/>
              </a:spcAft>
              <a:defRPr/>
            </a:pPr>
            <a:r>
              <a:rPr lang="es-CO" sz="2789" b="1" dirty="0">
                <a:latin typeface="Calibri Light" panose="020F0302020204030204" pitchFamily="34" charset="0"/>
              </a:rPr>
              <a:t>Despliegue </a:t>
            </a:r>
          </a:p>
          <a:p>
            <a:pPr algn="ctr" fontAlgn="base">
              <a:spcAft>
                <a:spcPct val="0"/>
              </a:spcAft>
              <a:defRPr/>
            </a:pPr>
            <a:r>
              <a:rPr lang="es-CO" sz="2789" b="1" dirty="0">
                <a:latin typeface="Calibri Light" panose="020F0302020204030204" pitchFamily="34" charset="0"/>
              </a:rPr>
              <a:t>Política de Participación Social en Salud PPSS</a:t>
            </a:r>
          </a:p>
        </p:txBody>
      </p:sp>
      <p:graphicFrame>
        <p:nvGraphicFramePr>
          <p:cNvPr id="6" name="3 Tabla"/>
          <p:cNvGraphicFramePr>
            <a:graphicFrameLocks noGrp="1"/>
          </p:cNvGraphicFramePr>
          <p:nvPr>
            <p:extLst>
              <p:ext uri="{D42A27DB-BD31-4B8C-83A1-F6EECF244321}">
                <p14:modId xmlns:p14="http://schemas.microsoft.com/office/powerpoint/2010/main" val="2248788042"/>
              </p:ext>
            </p:extLst>
          </p:nvPr>
        </p:nvGraphicFramePr>
        <p:xfrm>
          <a:off x="2718069" y="1561310"/>
          <a:ext cx="6795170" cy="4501942"/>
        </p:xfrm>
        <a:graphic>
          <a:graphicData uri="http://schemas.openxmlformats.org/drawingml/2006/table">
            <a:tbl>
              <a:tblPr/>
              <a:tblGrid>
                <a:gridCol w="1422522">
                  <a:extLst>
                    <a:ext uri="{9D8B030D-6E8A-4147-A177-3AD203B41FA5}">
                      <a16:colId xmlns:a16="http://schemas.microsoft.com/office/drawing/2014/main" val="20000"/>
                    </a:ext>
                  </a:extLst>
                </a:gridCol>
                <a:gridCol w="2447379">
                  <a:extLst>
                    <a:ext uri="{9D8B030D-6E8A-4147-A177-3AD203B41FA5}">
                      <a16:colId xmlns:a16="http://schemas.microsoft.com/office/drawing/2014/main" val="456684067"/>
                    </a:ext>
                  </a:extLst>
                </a:gridCol>
                <a:gridCol w="2925269">
                  <a:extLst>
                    <a:ext uri="{9D8B030D-6E8A-4147-A177-3AD203B41FA5}">
                      <a16:colId xmlns:a16="http://schemas.microsoft.com/office/drawing/2014/main" val="20004"/>
                    </a:ext>
                  </a:extLst>
                </a:gridCol>
              </a:tblGrid>
              <a:tr h="697598">
                <a:tc gridSpan="3">
                  <a:txBody>
                    <a:bodyPr/>
                    <a:lstStyle/>
                    <a:p>
                      <a:pPr algn="ctr" fontAlgn="ctr"/>
                      <a:r>
                        <a:rPr lang="es-ES" sz="2000" b="1" i="0" u="none" strike="noStrike" dirty="0">
                          <a:solidFill>
                            <a:srgbClr val="000000"/>
                          </a:solidFill>
                          <a:effectLst/>
                          <a:latin typeface="Calibri Light" panose="020F0302020204030204" pitchFamily="34" charset="0"/>
                        </a:rPr>
                        <a:t>Líneas de acción </a:t>
                      </a:r>
                    </a:p>
                    <a:p>
                      <a:pPr algn="ctr" fontAlgn="ctr"/>
                      <a:r>
                        <a:rPr lang="es-ES" sz="2000" b="1" i="0" u="none" strike="noStrike" dirty="0">
                          <a:solidFill>
                            <a:srgbClr val="000000"/>
                          </a:solidFill>
                          <a:effectLst/>
                          <a:latin typeface="Calibri Light" panose="020F0302020204030204" pitchFamily="34" charset="0"/>
                        </a:rPr>
                        <a:t>obligatorias para las EPS</a:t>
                      </a:r>
                      <a:endParaRPr lang="es-CO" sz="2000" b="1" i="0" u="none" strike="noStrike" dirty="0">
                        <a:solidFill>
                          <a:srgbClr val="000000"/>
                        </a:solidFill>
                        <a:effectLst/>
                        <a:latin typeface="Calibri Light" panose="020F0302020204030204" pitchFamily="34" charset="0"/>
                      </a:endParaRP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pPr algn="ctr" fontAlgn="ctr"/>
                      <a:endParaRPr lang="es-CO" sz="1700" b="1" i="0" u="none" strike="noStrike" dirty="0">
                        <a:solidFill>
                          <a:srgbClr val="000000"/>
                        </a:solidFill>
                        <a:effectLst/>
                        <a:latin typeface="Calibri"/>
                      </a:endParaRPr>
                    </a:p>
                  </a:txBody>
                  <a:tcPr marL="14404" marR="14404" marT="14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176567"/>
                  </a:ext>
                </a:extLst>
              </a:tr>
              <a:tr h="388054">
                <a:tc rowSpan="2">
                  <a:txBody>
                    <a:bodyPr/>
                    <a:lstStyle/>
                    <a:p>
                      <a:pPr algn="ctr" fontAlgn="ctr"/>
                      <a:r>
                        <a:rPr lang="es-CO" sz="2000" b="1" i="0" u="none" strike="noStrike" dirty="0">
                          <a:solidFill>
                            <a:srgbClr val="000000"/>
                          </a:solidFill>
                          <a:effectLst/>
                          <a:latin typeface="Calibri Light" panose="020F0302020204030204" pitchFamily="34" charset="0"/>
                        </a:rPr>
                        <a:t>EJE</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R="0" algn="ctr" rtl="0" fontAlgn="ctr">
                        <a:lnSpc>
                          <a:spcPct val="100000"/>
                        </a:lnSpc>
                        <a:spcBef>
                          <a:spcPts val="0"/>
                        </a:spcBef>
                        <a:spcAft>
                          <a:spcPts val="0"/>
                        </a:spcAft>
                        <a:buClr>
                          <a:srgbClr val="000000"/>
                        </a:buClr>
                        <a:buFont typeface="Arial"/>
                      </a:pPr>
                      <a:r>
                        <a:rPr lang="es-CO" sz="2000" b="1" i="0" u="none" strike="noStrike" cap="none" dirty="0">
                          <a:solidFill>
                            <a:srgbClr val="000000"/>
                          </a:solidFill>
                          <a:effectLst/>
                          <a:latin typeface="Calibri Light" panose="020F0302020204030204" pitchFamily="34" charset="0"/>
                          <a:ea typeface="+mn-ea"/>
                          <a:cs typeface="+mn-cs"/>
                          <a:sym typeface="Arial"/>
                        </a:rPr>
                        <a:t>EPS</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pPr marR="0" algn="ctr" rtl="0" fontAlgn="ctr">
                        <a:lnSpc>
                          <a:spcPct val="100000"/>
                        </a:lnSpc>
                        <a:spcBef>
                          <a:spcPts val="0"/>
                        </a:spcBef>
                        <a:spcAft>
                          <a:spcPts val="0"/>
                        </a:spcAft>
                        <a:buClr>
                          <a:srgbClr val="000000"/>
                        </a:buClr>
                        <a:buFont typeface="Arial"/>
                      </a:pPr>
                      <a:endParaRPr lang="es-CO" sz="2000" b="1" i="0" u="none" strike="noStrike" cap="none" dirty="0">
                        <a:solidFill>
                          <a:srgbClr val="000000"/>
                        </a:solidFill>
                        <a:effectLst/>
                        <a:latin typeface="Calibri Light" panose="020F0302020204030204" pitchFamily="34" charset="0"/>
                        <a:ea typeface="+mn-ea"/>
                        <a:cs typeface="+mn-cs"/>
                        <a:sym typeface="Arial"/>
                      </a:endParaRPr>
                    </a:p>
                  </a:txBody>
                  <a:tcPr marL="14404" marR="14404" marT="14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303614">
                <a:tc vMerge="1">
                  <a:txBody>
                    <a:bodyPr/>
                    <a:lstStyle/>
                    <a:p>
                      <a:pPr algn="ctr" fontAlgn="ctr"/>
                      <a:endParaRPr lang="es-CO" sz="2000" b="1" i="0" u="none" strike="noStrike" dirty="0">
                        <a:solidFill>
                          <a:srgbClr val="000000"/>
                        </a:solidFill>
                        <a:effectLst/>
                        <a:latin typeface="Calibri Light" panose="020F0302020204030204" pitchFamily="34" charset="0"/>
                      </a:endParaRPr>
                    </a:p>
                  </a:txBody>
                  <a:tcPr marL="14404" marR="14404" marT="14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s-ES" sz="1400" b="1" i="0" u="none" strike="noStrike" cap="none" dirty="0">
                          <a:solidFill>
                            <a:srgbClr val="000000"/>
                          </a:solidFill>
                          <a:effectLst/>
                          <a:latin typeface="Calibri Light" panose="020F0302020204030204" pitchFamily="34" charset="0"/>
                          <a:ea typeface="+mn-ea"/>
                          <a:cs typeface="+mn-cs"/>
                          <a:sym typeface="Arial"/>
                        </a:rPr>
                        <a:t>Si</a:t>
                      </a:r>
                      <a:endParaRPr lang="es-CO" sz="1400" b="1" i="0" u="none" strike="noStrike" cap="none" dirty="0">
                        <a:solidFill>
                          <a:srgbClr val="000000"/>
                        </a:solidFill>
                        <a:effectLst/>
                        <a:latin typeface="Calibri Light" panose="020F0302020204030204" pitchFamily="34" charset="0"/>
                        <a:ea typeface="+mn-ea"/>
                        <a:cs typeface="+mn-cs"/>
                        <a:sym typeface="Arial"/>
                      </a:endParaRP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R="0" algn="ctr" rtl="0" fontAlgn="ctr">
                        <a:lnSpc>
                          <a:spcPct val="100000"/>
                        </a:lnSpc>
                        <a:spcBef>
                          <a:spcPts val="0"/>
                        </a:spcBef>
                        <a:spcAft>
                          <a:spcPts val="0"/>
                        </a:spcAft>
                        <a:buClr>
                          <a:srgbClr val="000000"/>
                        </a:buClr>
                        <a:buFont typeface="Arial"/>
                      </a:pPr>
                      <a:r>
                        <a:rPr lang="es-ES" sz="1400" b="1" i="0" u="none" strike="noStrike" cap="none" dirty="0">
                          <a:solidFill>
                            <a:srgbClr val="000000"/>
                          </a:solidFill>
                          <a:effectLst/>
                          <a:latin typeface="Calibri Light" panose="020F0302020204030204" pitchFamily="34" charset="0"/>
                          <a:ea typeface="+mn-ea"/>
                          <a:cs typeface="+mn-cs"/>
                          <a:sym typeface="Arial"/>
                        </a:rPr>
                        <a:t>No</a:t>
                      </a:r>
                      <a:endParaRPr lang="es-CO" sz="1400" b="1" i="0" u="none" strike="noStrike" cap="none" dirty="0">
                        <a:solidFill>
                          <a:srgbClr val="000000"/>
                        </a:solidFill>
                        <a:effectLst/>
                        <a:latin typeface="Calibri Light" panose="020F0302020204030204" pitchFamily="34" charset="0"/>
                        <a:ea typeface="+mn-ea"/>
                        <a:cs typeface="+mn-cs"/>
                        <a:sym typeface="Arial"/>
                      </a:endParaRP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81971811"/>
                  </a:ext>
                </a:extLst>
              </a:tr>
              <a:tr h="622182">
                <a:tc>
                  <a:txBody>
                    <a:bodyPr/>
                    <a:lstStyle/>
                    <a:p>
                      <a:pPr algn="ctr" fontAlgn="ctr"/>
                      <a:r>
                        <a:rPr lang="es-CO" sz="2000" b="0" i="0" u="none" strike="noStrike" dirty="0">
                          <a:solidFill>
                            <a:srgbClr val="000000"/>
                          </a:solidFill>
                          <a:effectLst/>
                          <a:latin typeface="Calibri Light" panose="020F0302020204030204" pitchFamily="34" charset="0"/>
                        </a:rPr>
                        <a:t>1</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Light" panose="020F0302020204030204" pitchFamily="34" charset="0"/>
                        </a:rPr>
                        <a:t>a,b,e,h</a:t>
                      </a:r>
                      <a:endParaRPr lang="es-CO" sz="2000" b="0" i="0" u="none" strike="noStrike" dirty="0">
                        <a:solidFill>
                          <a:srgbClr val="000000"/>
                        </a:solidFill>
                        <a:effectLst/>
                        <a:latin typeface="Calibri Light" panose="020F0302020204030204" pitchFamily="34" charset="0"/>
                      </a:endParaRP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000" b="0" i="0" u="none" strike="noStrike" dirty="0">
                          <a:solidFill>
                            <a:srgbClr val="000000"/>
                          </a:solidFill>
                          <a:effectLst/>
                          <a:latin typeface="Calibri Light" panose="020F0302020204030204" pitchFamily="34" charset="0"/>
                        </a:rPr>
                        <a:t>c, d,</a:t>
                      </a:r>
                      <a:r>
                        <a:rPr lang="es-CO" sz="2000" b="0" i="0" u="none" strike="noStrike" baseline="0" dirty="0">
                          <a:solidFill>
                            <a:srgbClr val="000000"/>
                          </a:solidFill>
                          <a:effectLst/>
                          <a:latin typeface="Calibri Light" panose="020F0302020204030204" pitchFamily="34" charset="0"/>
                        </a:rPr>
                        <a:t> f, g, </a:t>
                      </a:r>
                      <a:r>
                        <a:rPr lang="es-CO" sz="2000" b="0" i="0" u="none" strike="noStrike" dirty="0">
                          <a:solidFill>
                            <a:srgbClr val="000000"/>
                          </a:solidFill>
                          <a:effectLst/>
                          <a:latin typeface="Calibri Light" panose="020F0302020204030204" pitchFamily="34" charset="0"/>
                        </a:rPr>
                        <a:t>i</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22182">
                <a:tc>
                  <a:txBody>
                    <a:bodyPr/>
                    <a:lstStyle/>
                    <a:p>
                      <a:pPr algn="ctr" fontAlgn="ctr"/>
                      <a:r>
                        <a:rPr lang="es-CO" sz="2000" b="0" i="0" u="none" strike="noStrike" dirty="0">
                          <a:solidFill>
                            <a:srgbClr val="000000"/>
                          </a:solidFill>
                          <a:effectLst/>
                          <a:latin typeface="Calibri Light" panose="020F0302020204030204" pitchFamily="34" charset="0"/>
                        </a:rPr>
                        <a:t>2</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Light" panose="020F0302020204030204" pitchFamily="34" charset="0"/>
                        </a:rPr>
                        <a:t>a,b,c,d,e,f</a:t>
                      </a:r>
                      <a:endParaRPr lang="es-CO" sz="2000" b="0" i="0" u="none" strike="noStrike" dirty="0">
                        <a:solidFill>
                          <a:srgbClr val="000000"/>
                        </a:solidFill>
                        <a:effectLst/>
                        <a:latin typeface="Calibri Light" panose="020F0302020204030204" pitchFamily="34" charset="0"/>
                      </a:endParaRP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000" b="0" i="0" u="none" strike="noStrike" dirty="0">
                          <a:solidFill>
                            <a:srgbClr val="000000"/>
                          </a:solidFill>
                          <a:effectLst/>
                          <a:latin typeface="Calibri Light" panose="020F0302020204030204" pitchFamily="34" charset="0"/>
                        </a:rPr>
                        <a:t>g, h, i</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2182">
                <a:tc>
                  <a:txBody>
                    <a:bodyPr/>
                    <a:lstStyle/>
                    <a:p>
                      <a:pPr algn="ctr" fontAlgn="ctr"/>
                      <a:r>
                        <a:rPr lang="es-CO" sz="2000" b="0" i="0" u="none" strike="noStrike" dirty="0">
                          <a:solidFill>
                            <a:srgbClr val="000000"/>
                          </a:solidFill>
                          <a:effectLst/>
                          <a:latin typeface="Calibri Light" panose="020F0302020204030204" pitchFamily="34" charset="0"/>
                        </a:rPr>
                        <a:t>3</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s-ES" sz="2000" b="0" i="0" u="none" strike="noStrike" dirty="0">
                          <a:solidFill>
                            <a:srgbClr val="000000"/>
                          </a:solidFill>
                          <a:effectLst/>
                          <a:latin typeface="Calibri Light" panose="020F0302020204030204" pitchFamily="34" charset="0"/>
                        </a:rPr>
                        <a:t>a,b,c,d</a:t>
                      </a:r>
                      <a:endParaRPr lang="es-CO" sz="2000" b="0" i="0" u="none" strike="noStrike" dirty="0">
                        <a:solidFill>
                          <a:srgbClr val="000000"/>
                        </a:solidFill>
                        <a:effectLst/>
                        <a:latin typeface="Calibri Light" panose="020F0302020204030204" pitchFamily="34" charset="0"/>
                      </a:endParaRP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000" b="0" i="0" u="none" strike="noStrike" dirty="0">
                          <a:solidFill>
                            <a:srgbClr val="000000"/>
                          </a:solidFill>
                          <a:effectLst/>
                          <a:latin typeface="Calibri Light" panose="020F0302020204030204" pitchFamily="34" charset="0"/>
                        </a:rPr>
                        <a:t>e</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22182">
                <a:tc>
                  <a:txBody>
                    <a:bodyPr/>
                    <a:lstStyle/>
                    <a:p>
                      <a:pPr algn="ctr" fontAlgn="ctr"/>
                      <a:r>
                        <a:rPr lang="es-CO" sz="2000" b="0" i="0" u="none" strike="noStrike" dirty="0">
                          <a:solidFill>
                            <a:srgbClr val="000000"/>
                          </a:solidFill>
                          <a:effectLst/>
                          <a:latin typeface="Calibri Light" panose="020F0302020204030204" pitchFamily="34" charset="0"/>
                        </a:rPr>
                        <a:t>4</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s-ES" sz="2000" b="0" i="0" u="none" strike="noStrike" dirty="0">
                          <a:solidFill>
                            <a:srgbClr val="000000"/>
                          </a:solidFill>
                          <a:effectLst/>
                          <a:latin typeface="Calibri Light" panose="020F0302020204030204" pitchFamily="34" charset="0"/>
                        </a:rPr>
                        <a:t>a,b,c,d,e</a:t>
                      </a:r>
                      <a:endParaRPr lang="es-CO" sz="2000" b="0" i="0" u="none" strike="noStrike" dirty="0">
                        <a:solidFill>
                          <a:srgbClr val="000000"/>
                        </a:solidFill>
                        <a:effectLst/>
                        <a:latin typeface="Calibri Light" panose="020F0302020204030204" pitchFamily="34" charset="0"/>
                      </a:endParaRPr>
                    </a:p>
                    <a:p>
                      <a:pPr algn="ctr" fontAlgn="ctr"/>
                      <a:endParaRPr lang="es-CO" sz="2000" b="0" i="0" u="none" strike="noStrike" dirty="0">
                        <a:solidFill>
                          <a:srgbClr val="000000"/>
                        </a:solidFill>
                        <a:effectLst/>
                        <a:latin typeface="Calibri Light" panose="020F0302020204030204" pitchFamily="34" charset="0"/>
                      </a:endParaRP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000" b="0" i="0" u="none" strike="noStrike" dirty="0">
                          <a:solidFill>
                            <a:srgbClr val="000000"/>
                          </a:solidFill>
                          <a:effectLst/>
                          <a:latin typeface="Calibri Light" panose="020F0302020204030204" pitchFamily="34" charset="0"/>
                        </a:rPr>
                        <a:t>f</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22182">
                <a:tc>
                  <a:txBody>
                    <a:bodyPr/>
                    <a:lstStyle/>
                    <a:p>
                      <a:pPr algn="ctr" fontAlgn="ctr"/>
                      <a:r>
                        <a:rPr lang="es-CO" sz="2000" b="0" i="0" u="none" strike="noStrike" dirty="0">
                          <a:solidFill>
                            <a:srgbClr val="000000"/>
                          </a:solidFill>
                          <a:effectLst/>
                          <a:latin typeface="Calibri Light" panose="020F0302020204030204" pitchFamily="34" charset="0"/>
                        </a:rPr>
                        <a:t>5</a:t>
                      </a: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000" b="0" i="0" u="none" strike="noStrike" dirty="0">
                          <a:solidFill>
                            <a:srgbClr val="000000"/>
                          </a:solidFill>
                          <a:effectLst/>
                          <a:latin typeface="Calibri Light" panose="020F0302020204030204" pitchFamily="34" charset="0"/>
                        </a:rPr>
                        <a:t>-</a:t>
                      </a:r>
                      <a:endParaRPr lang="es-CO" sz="2000" b="0" i="0" u="none" strike="noStrike" dirty="0">
                        <a:solidFill>
                          <a:srgbClr val="000000"/>
                        </a:solidFill>
                        <a:effectLst/>
                        <a:latin typeface="Calibri Light" panose="020F0302020204030204" pitchFamily="34" charset="0"/>
                      </a:endParaRP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s-ES" sz="2000" b="0" i="0" u="none" strike="noStrike" dirty="0">
                          <a:solidFill>
                            <a:srgbClr val="000000"/>
                          </a:solidFill>
                          <a:effectLst/>
                          <a:latin typeface="Calibri Light" panose="020F0302020204030204" pitchFamily="34" charset="0"/>
                        </a:rPr>
                        <a:t>-</a:t>
                      </a:r>
                      <a:endParaRPr lang="es-CO" sz="2000" b="0" i="0" u="none" strike="noStrike" dirty="0">
                        <a:solidFill>
                          <a:srgbClr val="000000"/>
                        </a:solidFill>
                        <a:effectLst/>
                        <a:latin typeface="Calibri Light" panose="020F0302020204030204" pitchFamily="34" charset="0"/>
                      </a:endParaRPr>
                    </a:p>
                  </a:txBody>
                  <a:tcPr marL="14348" marR="14348" marT="14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7369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ángulo 160"/>
          <p:cNvSpPr/>
          <p:nvPr/>
        </p:nvSpPr>
        <p:spPr>
          <a:xfrm>
            <a:off x="3297402" y="2072439"/>
            <a:ext cx="2625789" cy="315750"/>
          </a:xfrm>
          <a:prstGeom prst="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38" b="1" dirty="0">
                <a:solidFill>
                  <a:schemeClr val="bg1"/>
                </a:solidFill>
                <a:effectLst>
                  <a:outerShdw blurRad="38100" dist="38100" dir="2700000" algn="tl">
                    <a:srgbClr val="000000">
                      <a:alpha val="43137"/>
                    </a:srgbClr>
                  </a:outerShdw>
                </a:effectLst>
              </a:rPr>
              <a:t>GESTIÓN DE LA LEALTAD</a:t>
            </a:r>
          </a:p>
        </p:txBody>
      </p:sp>
      <p:sp>
        <p:nvSpPr>
          <p:cNvPr id="173" name="Rectángulo 172"/>
          <p:cNvSpPr/>
          <p:nvPr/>
        </p:nvSpPr>
        <p:spPr>
          <a:xfrm>
            <a:off x="1368372" y="211016"/>
            <a:ext cx="8169523" cy="608180"/>
          </a:xfrm>
          <a:prstGeom prst="rect">
            <a:avLst/>
          </a:prstGeom>
          <a:solidFill>
            <a:srgbClr val="002060"/>
          </a:solid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951" b="1" dirty="0">
                <a:solidFill>
                  <a:schemeClr val="bg1"/>
                </a:solidFill>
                <a:effectLst>
                  <a:outerShdw blurRad="38100" dist="38100" dir="2700000" algn="tl">
                    <a:srgbClr val="000000">
                      <a:alpha val="43137"/>
                    </a:srgbClr>
                  </a:outerShdw>
                </a:effectLst>
              </a:rPr>
              <a:t>Dirección de Endomarketing y Experiencia</a:t>
            </a:r>
            <a:endParaRPr lang="es-CO" sz="2276" b="1" dirty="0">
              <a:solidFill>
                <a:schemeClr val="bg1"/>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9AC6E562-4E62-4DE1-A0F3-BEE0F9486F8F}"/>
              </a:ext>
            </a:extLst>
          </p:cNvPr>
          <p:cNvSpPr txBox="1"/>
          <p:nvPr/>
        </p:nvSpPr>
        <p:spPr>
          <a:xfrm>
            <a:off x="969714" y="835876"/>
            <a:ext cx="9440378" cy="824328"/>
          </a:xfrm>
          <a:prstGeom prst="rect">
            <a:avLst/>
          </a:prstGeom>
          <a:solidFill>
            <a:schemeClr val="bg1"/>
          </a:solidFill>
          <a:ln>
            <a:solidFill>
              <a:schemeClr val="tx1"/>
            </a:solidFill>
          </a:ln>
        </p:spPr>
        <p:txBody>
          <a:bodyPr wrap="square" rtlCol="0">
            <a:spAutoFit/>
          </a:bodyPr>
          <a:lstStyle/>
          <a:p>
            <a:pPr marL="139389" indent="-139389" algn="ctr">
              <a:buFont typeface="Wingdings" panose="05000000000000000000" pitchFamily="2" charset="2"/>
              <a:buChar char="v"/>
            </a:pPr>
            <a:endParaRPr lang="es-US" sz="854" dirty="0">
              <a:highlight>
                <a:srgbClr val="FFFF00"/>
              </a:highlight>
            </a:endParaRPr>
          </a:p>
          <a:p>
            <a:pPr marL="232315" indent="-232315">
              <a:buFont typeface="Wingdings" panose="05000000000000000000" pitchFamily="2" charset="2"/>
              <a:buChar char="v"/>
            </a:pPr>
            <a:r>
              <a:rPr lang="es-US" sz="1301" dirty="0"/>
              <a:t>Evangelizar a los colaboradores de COOSALUD para que la promesa de valor sea honrada por todas las áreas  y en todos los momentos de verdad. </a:t>
            </a:r>
          </a:p>
          <a:p>
            <a:pPr marL="232315" indent="-232315">
              <a:buFont typeface="Wingdings" panose="05000000000000000000" pitchFamily="2" charset="2"/>
              <a:buChar char="v"/>
            </a:pPr>
            <a:r>
              <a:rPr lang="es-US" sz="1301" dirty="0"/>
              <a:t>Facilitar la construcción colectiva de una experiencia memorable para el afiliado en toda la ruta de atención</a:t>
            </a:r>
            <a:endParaRPr lang="es-CO" sz="1301" dirty="0"/>
          </a:p>
        </p:txBody>
      </p:sp>
      <p:sp>
        <p:nvSpPr>
          <p:cNvPr id="147" name="Rectángulo 146">
            <a:extLst>
              <a:ext uri="{FF2B5EF4-FFF2-40B4-BE49-F238E27FC236}">
                <a16:creationId xmlns:a16="http://schemas.microsoft.com/office/drawing/2014/main" id="{E0AC2119-AE59-4DAC-A3E9-1BEAE3898A25}"/>
              </a:ext>
            </a:extLst>
          </p:cNvPr>
          <p:cNvSpPr/>
          <p:nvPr/>
        </p:nvSpPr>
        <p:spPr>
          <a:xfrm>
            <a:off x="6174862" y="2072439"/>
            <a:ext cx="2650638" cy="315750"/>
          </a:xfrm>
          <a:prstGeom prst="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38" b="1" dirty="0">
                <a:solidFill>
                  <a:schemeClr val="bg1"/>
                </a:solidFill>
                <a:effectLst>
                  <a:outerShdw blurRad="38100" dist="38100" dir="2700000" algn="tl">
                    <a:srgbClr val="000000">
                      <a:alpha val="43137"/>
                    </a:srgbClr>
                  </a:outerShdw>
                </a:effectLst>
              </a:rPr>
              <a:t>GESTIÖN DE LA PARTICIPACIÓN SOCIAL</a:t>
            </a:r>
          </a:p>
        </p:txBody>
      </p:sp>
      <p:sp>
        <p:nvSpPr>
          <p:cNvPr id="70" name="Rectángulo 69">
            <a:extLst>
              <a:ext uri="{FF2B5EF4-FFF2-40B4-BE49-F238E27FC236}">
                <a16:creationId xmlns:a16="http://schemas.microsoft.com/office/drawing/2014/main" id="{B841248C-7833-4116-8703-F4011643CED4}"/>
              </a:ext>
            </a:extLst>
          </p:cNvPr>
          <p:cNvSpPr/>
          <p:nvPr/>
        </p:nvSpPr>
        <p:spPr>
          <a:xfrm>
            <a:off x="422522" y="2077457"/>
            <a:ext cx="2650639" cy="315750"/>
          </a:xfrm>
          <a:prstGeom prst="rect">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1" b="1" dirty="0">
                <a:solidFill>
                  <a:schemeClr val="bg1"/>
                </a:solidFill>
                <a:effectLst>
                  <a:outerShdw blurRad="38100" dist="38100" dir="2700000" algn="tl">
                    <a:srgbClr val="000000">
                      <a:alpha val="43137"/>
                    </a:srgbClr>
                  </a:outerShdw>
                </a:effectLst>
              </a:rPr>
              <a:t>GESTIÓN DE ENDOMARKETING</a:t>
            </a:r>
          </a:p>
        </p:txBody>
      </p:sp>
      <p:sp>
        <p:nvSpPr>
          <p:cNvPr id="14" name="CuadroTexto 37">
            <a:extLst>
              <a:ext uri="{FF2B5EF4-FFF2-40B4-BE49-F238E27FC236}">
                <a16:creationId xmlns:a16="http://schemas.microsoft.com/office/drawing/2014/main" id="{F36A3BB7-3535-4402-887B-DF4000B89ADA}"/>
              </a:ext>
            </a:extLst>
          </p:cNvPr>
          <p:cNvSpPr txBox="1"/>
          <p:nvPr/>
        </p:nvSpPr>
        <p:spPr>
          <a:xfrm>
            <a:off x="422524" y="2513246"/>
            <a:ext cx="2650638" cy="1144714"/>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R="93958" algn="just">
              <a:lnSpc>
                <a:spcPct val="106000"/>
              </a:lnSpc>
            </a:pPr>
            <a:r>
              <a:rPr lang="es-MX" sz="1138" b="1" dirty="0"/>
              <a:t>Qué </a:t>
            </a:r>
          </a:p>
          <a:p>
            <a:pPr marR="93958" algn="just">
              <a:lnSpc>
                <a:spcPct val="106000"/>
              </a:lnSpc>
            </a:pPr>
            <a:r>
              <a:rPr lang="es-MX" sz="1138" dirty="0"/>
              <a:t>Evangelizar para que se honre la promesa de valor en todos los momentos de verdad con el afiliado. Al interior de la EPS y en las IPS aliadas. Humanización.</a:t>
            </a:r>
          </a:p>
        </p:txBody>
      </p:sp>
      <p:sp>
        <p:nvSpPr>
          <p:cNvPr id="16" name="CuadroTexto 37">
            <a:extLst>
              <a:ext uri="{FF2B5EF4-FFF2-40B4-BE49-F238E27FC236}">
                <a16:creationId xmlns:a16="http://schemas.microsoft.com/office/drawing/2014/main" id="{CE78D09B-CCA3-4784-B3B6-6516B65162CC}"/>
              </a:ext>
            </a:extLst>
          </p:cNvPr>
          <p:cNvSpPr txBox="1"/>
          <p:nvPr/>
        </p:nvSpPr>
        <p:spPr>
          <a:xfrm>
            <a:off x="6204590" y="2498984"/>
            <a:ext cx="2596061" cy="127827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R="93958" algn="just">
              <a:lnSpc>
                <a:spcPct val="106000"/>
              </a:lnSpc>
            </a:pPr>
            <a:r>
              <a:rPr lang="es-MX" sz="1138" b="1" dirty="0"/>
              <a:t>Qué</a:t>
            </a:r>
          </a:p>
          <a:p>
            <a:pPr lvl="0" algn="just"/>
            <a:r>
              <a:rPr lang="es-CO" sz="1138" dirty="0"/>
              <a:t>Promover la participación social para impulsar y difundir la cultura de la salud así como propiciar el cumplimiento de derechos y deberes para la materialización de la salud.</a:t>
            </a:r>
          </a:p>
          <a:p>
            <a:pPr marR="93958" algn="just">
              <a:lnSpc>
                <a:spcPct val="106000"/>
              </a:lnSpc>
            </a:pPr>
            <a:endParaRPr lang="es-CO" sz="1138" dirty="0"/>
          </a:p>
          <a:p>
            <a:pPr marR="93958" algn="just">
              <a:lnSpc>
                <a:spcPct val="106000"/>
              </a:lnSpc>
            </a:pPr>
            <a:endParaRPr lang="es-MX" sz="894" dirty="0"/>
          </a:p>
          <a:p>
            <a:pPr marR="93958" algn="just">
              <a:lnSpc>
                <a:spcPct val="106000"/>
              </a:lnSpc>
            </a:pPr>
            <a:endParaRPr lang="es-MX" sz="894" dirty="0"/>
          </a:p>
        </p:txBody>
      </p:sp>
      <p:sp>
        <p:nvSpPr>
          <p:cNvPr id="17" name="CuadroTexto 37">
            <a:extLst>
              <a:ext uri="{FF2B5EF4-FFF2-40B4-BE49-F238E27FC236}">
                <a16:creationId xmlns:a16="http://schemas.microsoft.com/office/drawing/2014/main" id="{25CF3964-284C-4720-9962-40209E7640E2}"/>
              </a:ext>
            </a:extLst>
          </p:cNvPr>
          <p:cNvSpPr txBox="1"/>
          <p:nvPr/>
        </p:nvSpPr>
        <p:spPr>
          <a:xfrm>
            <a:off x="3327130" y="2495248"/>
            <a:ext cx="2596061" cy="1282014"/>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R="93958" algn="just">
              <a:lnSpc>
                <a:spcPct val="106000"/>
              </a:lnSpc>
            </a:pPr>
            <a:r>
              <a:rPr lang="es-MX" sz="1138" b="1" dirty="0"/>
              <a:t>Qué</a:t>
            </a:r>
          </a:p>
          <a:p>
            <a:pPr marR="93958" algn="just">
              <a:lnSpc>
                <a:spcPct val="106000"/>
              </a:lnSpc>
            </a:pPr>
            <a:endParaRPr lang="es-MX" sz="1138" dirty="0"/>
          </a:p>
          <a:p>
            <a:pPr marR="76388" algn="just">
              <a:lnSpc>
                <a:spcPct val="106000"/>
              </a:lnSpc>
            </a:pPr>
            <a:r>
              <a:rPr lang="es-MX" sz="1138" dirty="0"/>
              <a:t>Fortalecer el amor por la marca de nuestros usuarios para garantizar sostenibilidad del negocio. </a:t>
            </a:r>
          </a:p>
        </p:txBody>
      </p:sp>
      <p:sp>
        <p:nvSpPr>
          <p:cNvPr id="23" name="CuadroTexto 37">
            <a:extLst>
              <a:ext uri="{FF2B5EF4-FFF2-40B4-BE49-F238E27FC236}">
                <a16:creationId xmlns:a16="http://schemas.microsoft.com/office/drawing/2014/main" id="{C6540418-148B-4105-BA65-BA7D1186C132}"/>
              </a:ext>
            </a:extLst>
          </p:cNvPr>
          <p:cNvSpPr txBox="1"/>
          <p:nvPr/>
        </p:nvSpPr>
        <p:spPr>
          <a:xfrm>
            <a:off x="422522" y="3777261"/>
            <a:ext cx="2743297" cy="2261544"/>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R="93958" algn="just">
              <a:lnSpc>
                <a:spcPct val="106000"/>
              </a:lnSpc>
            </a:pPr>
            <a:r>
              <a:rPr lang="es-MX" sz="1138" b="1" dirty="0">
                <a:latin typeface="+mj-lt"/>
              </a:rPr>
              <a:t>Cómo:</a:t>
            </a:r>
          </a:p>
          <a:p>
            <a:pPr marR="93958" algn="just">
              <a:lnSpc>
                <a:spcPct val="106000"/>
              </a:lnSpc>
            </a:pPr>
            <a:endParaRPr lang="es-MX" sz="1138" b="1" dirty="0">
              <a:latin typeface="+mj-lt"/>
            </a:endParaRPr>
          </a:p>
          <a:p>
            <a:pPr marR="93958" algn="just">
              <a:lnSpc>
                <a:spcPct val="106000"/>
              </a:lnSpc>
            </a:pPr>
            <a:r>
              <a:rPr lang="es-MX" sz="1138" b="1" dirty="0">
                <a:latin typeface="+mj-lt"/>
              </a:rPr>
              <a:t>1. Evangelización en Sucursales: </a:t>
            </a:r>
            <a:r>
              <a:rPr lang="es-US" sz="1138" dirty="0">
                <a:latin typeface="+mj-lt"/>
              </a:rPr>
              <a:t>Inspirar y aspirar. Fortalecer los valores requeridos para propiciar una óptima experiencia del afiliado.</a:t>
            </a:r>
          </a:p>
          <a:p>
            <a:pPr marR="93958" algn="just">
              <a:lnSpc>
                <a:spcPct val="106000"/>
              </a:lnSpc>
            </a:pPr>
            <a:endParaRPr lang="es-US" sz="1138" b="1" dirty="0">
              <a:latin typeface="+mj-lt"/>
            </a:endParaRPr>
          </a:p>
          <a:p>
            <a:pPr marR="93958" algn="just">
              <a:lnSpc>
                <a:spcPct val="106000"/>
              </a:lnSpc>
            </a:pPr>
            <a:r>
              <a:rPr lang="es-US" sz="1138" b="1" dirty="0">
                <a:latin typeface="+mj-lt"/>
              </a:rPr>
              <a:t>2. Evangelización en IPS: </a:t>
            </a:r>
            <a:r>
              <a:rPr lang="es-US" sz="1138" dirty="0">
                <a:latin typeface="+mj-lt"/>
              </a:rPr>
              <a:t>(Humanización de la Experiencia). Inspirar y aspirar. Fortalecer los valores requeridos para propiciar una óptima experiencia del afiliado.</a:t>
            </a:r>
          </a:p>
          <a:p>
            <a:pPr marR="93958" algn="just">
              <a:lnSpc>
                <a:spcPct val="106000"/>
              </a:lnSpc>
            </a:pPr>
            <a:endParaRPr lang="es-US" sz="1138" b="1" dirty="0">
              <a:latin typeface="+mj-lt"/>
            </a:endParaRPr>
          </a:p>
          <a:p>
            <a:pPr marR="93958" algn="just">
              <a:lnSpc>
                <a:spcPct val="106000"/>
              </a:lnSpc>
            </a:pPr>
            <a:endParaRPr lang="es-US" sz="1138" dirty="0"/>
          </a:p>
          <a:p>
            <a:pPr marR="93958" algn="just">
              <a:lnSpc>
                <a:spcPct val="106000"/>
              </a:lnSpc>
            </a:pPr>
            <a:endParaRPr lang="es-MX" sz="1138" dirty="0"/>
          </a:p>
          <a:p>
            <a:pPr marR="93958" algn="just">
              <a:lnSpc>
                <a:spcPct val="106000"/>
              </a:lnSpc>
            </a:pPr>
            <a:endParaRPr lang="es-MX" sz="894" dirty="0"/>
          </a:p>
        </p:txBody>
      </p:sp>
      <p:sp>
        <p:nvSpPr>
          <p:cNvPr id="25" name="CuadroTexto 37">
            <a:extLst>
              <a:ext uri="{FF2B5EF4-FFF2-40B4-BE49-F238E27FC236}">
                <a16:creationId xmlns:a16="http://schemas.microsoft.com/office/drawing/2014/main" id="{3A3853DA-0E23-4C38-92C3-86189AFBB180}"/>
              </a:ext>
            </a:extLst>
          </p:cNvPr>
          <p:cNvSpPr txBox="1"/>
          <p:nvPr/>
        </p:nvSpPr>
        <p:spPr>
          <a:xfrm>
            <a:off x="6259166" y="4028466"/>
            <a:ext cx="2596062" cy="218845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R="93958" algn="just">
              <a:lnSpc>
                <a:spcPct val="106000"/>
              </a:lnSpc>
            </a:pPr>
            <a:r>
              <a:rPr lang="es-MX" sz="1138" b="1" dirty="0">
                <a:latin typeface="+mj-lt"/>
              </a:rPr>
              <a:t>Cómo:</a:t>
            </a:r>
            <a:endParaRPr lang="es-MX" sz="1140" b="1" dirty="0">
              <a:latin typeface="+mj-lt"/>
            </a:endParaRPr>
          </a:p>
          <a:p>
            <a:pPr marL="278778" marR="93958" indent="-278778">
              <a:lnSpc>
                <a:spcPct val="106000"/>
              </a:lnSpc>
              <a:buFont typeface="+mj-lt"/>
              <a:buAutoNum type="arabicPeriod"/>
            </a:pPr>
            <a:r>
              <a:rPr lang="es-MX" sz="1140" dirty="0">
                <a:latin typeface="+mj-lt"/>
              </a:rPr>
              <a:t>Gestión de las ASODEUS</a:t>
            </a:r>
          </a:p>
          <a:p>
            <a:pPr marL="278778" marR="93958" indent="-278778">
              <a:lnSpc>
                <a:spcPct val="106000"/>
              </a:lnSpc>
              <a:buFont typeface="+mj-lt"/>
              <a:buAutoNum type="arabicPeriod"/>
            </a:pPr>
            <a:r>
              <a:rPr lang="es-MX" sz="1140" dirty="0">
                <a:latin typeface="+mj-lt"/>
              </a:rPr>
              <a:t>Despliegue de la Resolución 2063 de 2017 </a:t>
            </a:r>
          </a:p>
          <a:p>
            <a:pPr marL="278778" marR="93958" indent="-278778">
              <a:lnSpc>
                <a:spcPct val="106000"/>
              </a:lnSpc>
              <a:buFont typeface="+mj-lt"/>
              <a:buAutoNum type="arabicPeriod"/>
            </a:pPr>
            <a:r>
              <a:rPr lang="es-MX" sz="1140" dirty="0">
                <a:latin typeface="+mj-lt"/>
              </a:rPr>
              <a:t>Eventos de Escucha Participativa con pacientes de enfermedades crónicas</a:t>
            </a:r>
          </a:p>
          <a:p>
            <a:pPr marL="278778" marR="93958" indent="-278778">
              <a:lnSpc>
                <a:spcPct val="106000"/>
              </a:lnSpc>
              <a:buFont typeface="+mj-lt"/>
              <a:buAutoNum type="arabicPeriod"/>
            </a:pPr>
            <a:r>
              <a:rPr lang="es-MX" sz="1140" dirty="0">
                <a:latin typeface="+mj-lt"/>
              </a:rPr>
              <a:t>Rendición de Cuentas</a:t>
            </a:r>
          </a:p>
          <a:p>
            <a:pPr marL="278778" marR="93958" indent="-278778">
              <a:lnSpc>
                <a:spcPct val="106000"/>
              </a:lnSpc>
              <a:buFont typeface="+mj-lt"/>
              <a:buAutoNum type="arabicPeriod"/>
            </a:pPr>
            <a:r>
              <a:rPr lang="es-MX" sz="1140" dirty="0">
                <a:latin typeface="+mj-lt"/>
              </a:rPr>
              <a:t>Fortalecimiento Cultura de la Seguridad Social</a:t>
            </a:r>
          </a:p>
          <a:p>
            <a:pPr marL="228600" marR="93958" indent="-228600">
              <a:lnSpc>
                <a:spcPct val="106000"/>
              </a:lnSpc>
              <a:buAutoNum type="arabicPeriod" startAt="6"/>
            </a:pPr>
            <a:r>
              <a:rPr lang="es-MX" sz="1140" dirty="0">
                <a:latin typeface="+mj-lt"/>
              </a:rPr>
              <a:t>Involucramiento en los PDET (Planes de Desarrollo con Enfoque Territorial</a:t>
            </a:r>
          </a:p>
          <a:p>
            <a:pPr marL="278778" marR="93958" indent="-278778">
              <a:lnSpc>
                <a:spcPct val="106000"/>
              </a:lnSpc>
              <a:buFont typeface="+mj-lt"/>
              <a:buAutoNum type="arabicPeriod"/>
            </a:pPr>
            <a:endParaRPr lang="es-MX" sz="976" dirty="0">
              <a:latin typeface="+mj-lt"/>
            </a:endParaRPr>
          </a:p>
          <a:p>
            <a:pPr marL="278778" marR="93958" indent="-278778">
              <a:lnSpc>
                <a:spcPct val="106000"/>
              </a:lnSpc>
              <a:buFont typeface="+mj-lt"/>
              <a:buAutoNum type="arabicPeriod"/>
            </a:pPr>
            <a:endParaRPr lang="es-MX" sz="894" dirty="0"/>
          </a:p>
          <a:p>
            <a:pPr marR="93958">
              <a:lnSpc>
                <a:spcPct val="106000"/>
              </a:lnSpc>
            </a:pPr>
            <a:endParaRPr lang="es-MX" sz="894" dirty="0"/>
          </a:p>
          <a:p>
            <a:pPr marL="139389" marR="93958" indent="-139389" algn="just">
              <a:lnSpc>
                <a:spcPct val="106000"/>
              </a:lnSpc>
              <a:buFont typeface="Arial" panose="020B0604020202020204" pitchFamily="34" charset="0"/>
              <a:buChar char="•"/>
            </a:pPr>
            <a:endParaRPr lang="es-MX" sz="894" dirty="0"/>
          </a:p>
          <a:p>
            <a:pPr marR="93958" algn="just">
              <a:lnSpc>
                <a:spcPct val="106000"/>
              </a:lnSpc>
            </a:pPr>
            <a:r>
              <a:rPr lang="es-MX" sz="894" b="1" dirty="0"/>
              <a:t> </a:t>
            </a:r>
          </a:p>
          <a:p>
            <a:pPr marR="93958" algn="just">
              <a:lnSpc>
                <a:spcPct val="106000"/>
              </a:lnSpc>
            </a:pPr>
            <a:endParaRPr lang="es-MX" sz="894" b="1" dirty="0"/>
          </a:p>
          <a:p>
            <a:pPr marR="93958" algn="just">
              <a:lnSpc>
                <a:spcPct val="106000"/>
              </a:lnSpc>
            </a:pPr>
            <a:endParaRPr lang="es-MX" sz="894" b="1" dirty="0"/>
          </a:p>
          <a:p>
            <a:pPr marR="93958" algn="just">
              <a:lnSpc>
                <a:spcPct val="106000"/>
              </a:lnSpc>
            </a:pPr>
            <a:endParaRPr lang="es-MX" sz="894" b="1" dirty="0"/>
          </a:p>
          <a:p>
            <a:pPr marR="93958" algn="just">
              <a:lnSpc>
                <a:spcPct val="106000"/>
              </a:lnSpc>
            </a:pPr>
            <a:endParaRPr lang="es-MX" sz="894" dirty="0"/>
          </a:p>
        </p:txBody>
      </p:sp>
      <p:sp>
        <p:nvSpPr>
          <p:cNvPr id="26" name="CuadroTexto 37">
            <a:extLst>
              <a:ext uri="{FF2B5EF4-FFF2-40B4-BE49-F238E27FC236}">
                <a16:creationId xmlns:a16="http://schemas.microsoft.com/office/drawing/2014/main" id="{9E5C3B74-BC4F-4DB8-9E23-D4C66DD90BD6}"/>
              </a:ext>
            </a:extLst>
          </p:cNvPr>
          <p:cNvSpPr txBox="1"/>
          <p:nvPr/>
        </p:nvSpPr>
        <p:spPr>
          <a:xfrm>
            <a:off x="3327131" y="3884320"/>
            <a:ext cx="2596061" cy="1659191"/>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R="93958" algn="just">
              <a:lnSpc>
                <a:spcPct val="106000"/>
              </a:lnSpc>
            </a:pPr>
            <a:r>
              <a:rPr lang="es-MX" sz="1138" b="1" dirty="0">
                <a:latin typeface="+mj-lt"/>
              </a:rPr>
              <a:t>Cómo:</a:t>
            </a:r>
          </a:p>
          <a:p>
            <a:pPr marR="93958" algn="just">
              <a:lnSpc>
                <a:spcPct val="106000"/>
              </a:lnSpc>
            </a:pPr>
            <a:endParaRPr lang="es-MX" sz="1138" b="1" dirty="0">
              <a:latin typeface="+mj-lt"/>
            </a:endParaRPr>
          </a:p>
          <a:p>
            <a:pPr marR="93958" algn="just">
              <a:lnSpc>
                <a:spcPct val="106000"/>
              </a:lnSpc>
            </a:pPr>
            <a:r>
              <a:rPr lang="es-MX" sz="1138" dirty="0">
                <a:latin typeface="+mj-lt"/>
              </a:rPr>
              <a:t>1. Estrategias de mejoramiento con base en Encuesta de Satisfacción realizada por el Centro Nacional de Consultoría, CNC.</a:t>
            </a:r>
          </a:p>
          <a:p>
            <a:pPr marR="93958" algn="just">
              <a:lnSpc>
                <a:spcPct val="106000"/>
              </a:lnSpc>
            </a:pPr>
            <a:r>
              <a:rPr lang="es-MX" sz="1138" dirty="0">
                <a:latin typeface="+mj-lt"/>
              </a:rPr>
              <a:t>2. Seguimiento a los planes de acción de las sucursales para mejorar los resultados del CNC.</a:t>
            </a:r>
          </a:p>
          <a:p>
            <a:pPr marR="93958" algn="just">
              <a:lnSpc>
                <a:spcPct val="106000"/>
              </a:lnSpc>
            </a:pPr>
            <a:endParaRPr lang="es-MX" sz="1138" dirty="0"/>
          </a:p>
          <a:p>
            <a:pPr marL="139389" marR="93958" indent="-139389" algn="just">
              <a:lnSpc>
                <a:spcPct val="106000"/>
              </a:lnSpc>
              <a:buFont typeface="Arial" panose="020B0604020202020204" pitchFamily="34" charset="0"/>
              <a:buChar char="•"/>
            </a:pPr>
            <a:endParaRPr lang="es-MX" sz="1138" dirty="0"/>
          </a:p>
          <a:p>
            <a:pPr marL="139389" marR="93958" indent="-139389" algn="just">
              <a:lnSpc>
                <a:spcPct val="106000"/>
              </a:lnSpc>
              <a:buFont typeface="Arial" panose="020B0604020202020204" pitchFamily="34" charset="0"/>
              <a:buChar char="•"/>
            </a:pPr>
            <a:endParaRPr lang="es-MX" sz="894" dirty="0"/>
          </a:p>
          <a:p>
            <a:pPr marR="93958" algn="just">
              <a:lnSpc>
                <a:spcPct val="106000"/>
              </a:lnSpc>
            </a:pPr>
            <a:endParaRPr lang="es-MX" sz="894" b="1" dirty="0"/>
          </a:p>
          <a:p>
            <a:pPr marR="93958" algn="just">
              <a:lnSpc>
                <a:spcPct val="106000"/>
              </a:lnSpc>
            </a:pPr>
            <a:endParaRPr lang="es-MX" sz="894" dirty="0"/>
          </a:p>
        </p:txBody>
      </p:sp>
      <p:sp>
        <p:nvSpPr>
          <p:cNvPr id="18" name="Rectángulo 17">
            <a:extLst>
              <a:ext uri="{FF2B5EF4-FFF2-40B4-BE49-F238E27FC236}">
                <a16:creationId xmlns:a16="http://schemas.microsoft.com/office/drawing/2014/main" id="{5E7B6224-F5ED-4DF8-8C4F-C7CE691E3DBC}"/>
              </a:ext>
            </a:extLst>
          </p:cNvPr>
          <p:cNvSpPr/>
          <p:nvPr/>
        </p:nvSpPr>
        <p:spPr>
          <a:xfrm>
            <a:off x="9016539" y="2067012"/>
            <a:ext cx="2650638" cy="315750"/>
          </a:xfrm>
          <a:prstGeom prst="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38" b="1" dirty="0">
                <a:solidFill>
                  <a:schemeClr val="bg1"/>
                </a:solidFill>
                <a:effectLst>
                  <a:outerShdw blurRad="38100" dist="38100" dir="2700000" algn="tl">
                    <a:srgbClr val="000000">
                      <a:alpha val="43137"/>
                    </a:srgbClr>
                  </a:outerShdw>
                </a:effectLst>
              </a:rPr>
              <a:t>GESTÓN DE LA ATENCIÓN AL USUARIO	</a:t>
            </a:r>
          </a:p>
        </p:txBody>
      </p:sp>
      <p:sp>
        <p:nvSpPr>
          <p:cNvPr id="19" name="CuadroTexto 37">
            <a:extLst>
              <a:ext uri="{FF2B5EF4-FFF2-40B4-BE49-F238E27FC236}">
                <a16:creationId xmlns:a16="http://schemas.microsoft.com/office/drawing/2014/main" id="{2BB5E055-2544-4B2B-A3DA-5318B774298C}"/>
              </a:ext>
            </a:extLst>
          </p:cNvPr>
          <p:cNvSpPr txBox="1"/>
          <p:nvPr/>
        </p:nvSpPr>
        <p:spPr>
          <a:xfrm>
            <a:off x="9016538" y="2495249"/>
            <a:ext cx="2752940" cy="1302943"/>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R="93958" algn="just">
              <a:lnSpc>
                <a:spcPct val="106000"/>
              </a:lnSpc>
            </a:pPr>
            <a:r>
              <a:rPr lang="es-MX" sz="1138" b="1" dirty="0"/>
              <a:t>Qué </a:t>
            </a:r>
          </a:p>
          <a:p>
            <a:pPr marR="93958" algn="just">
              <a:lnSpc>
                <a:spcPct val="106000"/>
              </a:lnSpc>
            </a:pPr>
            <a:r>
              <a:rPr lang="es-MX" sz="1138" dirty="0"/>
              <a:t>Generar una experiencia positiva de los afiliados con atención humanizada a todos sus requerimientos; gestionar, mitigar y prevenir la ocurrencia de los PQR.</a:t>
            </a:r>
          </a:p>
        </p:txBody>
      </p:sp>
      <p:sp>
        <p:nvSpPr>
          <p:cNvPr id="21" name="CuadroTexto 37">
            <a:extLst>
              <a:ext uri="{FF2B5EF4-FFF2-40B4-BE49-F238E27FC236}">
                <a16:creationId xmlns:a16="http://schemas.microsoft.com/office/drawing/2014/main" id="{3DD3EE7B-29CA-4ABF-89E1-DEFB96E4CF26}"/>
              </a:ext>
            </a:extLst>
          </p:cNvPr>
          <p:cNvSpPr txBox="1"/>
          <p:nvPr/>
        </p:nvSpPr>
        <p:spPr>
          <a:xfrm>
            <a:off x="9071115" y="4028467"/>
            <a:ext cx="2596062" cy="1993658"/>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R="93958">
              <a:lnSpc>
                <a:spcPct val="106000"/>
              </a:lnSpc>
            </a:pPr>
            <a:r>
              <a:rPr lang="es-MX" sz="1138" b="1" dirty="0">
                <a:latin typeface="+mj-lt"/>
              </a:rPr>
              <a:t>Cómo: </a:t>
            </a:r>
          </a:p>
          <a:p>
            <a:pPr marR="93958">
              <a:lnSpc>
                <a:spcPct val="106000"/>
              </a:lnSpc>
            </a:pPr>
            <a:r>
              <a:rPr lang="es-MX" sz="1138" b="1" dirty="0">
                <a:latin typeface="+mj-lt"/>
              </a:rPr>
              <a:t>Proceso de los PQR: </a:t>
            </a:r>
            <a:r>
              <a:rPr lang="es-MX" sz="1138" dirty="0">
                <a:latin typeface="+mj-lt"/>
              </a:rPr>
              <a:t>Para dar respuesta oportuna, pertinente y resolutiva. Para mitigar, prever e intervenir la causa raíz de los PQR. Termómetro de la operación</a:t>
            </a:r>
          </a:p>
          <a:p>
            <a:pPr marR="93958">
              <a:lnSpc>
                <a:spcPct val="106000"/>
              </a:lnSpc>
            </a:pPr>
            <a:r>
              <a:rPr lang="es-MX" sz="1138" b="1" dirty="0">
                <a:latin typeface="+mj-lt"/>
              </a:rPr>
              <a:t>SIAU Nacional: </a:t>
            </a:r>
            <a:r>
              <a:rPr lang="es-MX" sz="1138" dirty="0">
                <a:latin typeface="+mj-lt"/>
              </a:rPr>
              <a:t>Asistentes de Atención al Usuario integrales que conocen a fondo los procesos de Salud, Aseguramiento, Contratación, Participación Social en Salud..</a:t>
            </a:r>
          </a:p>
          <a:p>
            <a:pPr marR="93958" algn="just">
              <a:lnSpc>
                <a:spcPct val="106000"/>
              </a:lnSpc>
            </a:pPr>
            <a:endParaRPr lang="es-MX" sz="813" dirty="0"/>
          </a:p>
          <a:p>
            <a:pPr marR="93958" algn="just">
              <a:lnSpc>
                <a:spcPct val="106000"/>
              </a:lnSpc>
            </a:pPr>
            <a:endParaRPr lang="es-MX" sz="894" dirty="0"/>
          </a:p>
          <a:p>
            <a:pPr marR="93958" algn="just">
              <a:lnSpc>
                <a:spcPct val="106000"/>
              </a:lnSpc>
            </a:pPr>
            <a:endParaRPr lang="es-MX" sz="894" dirty="0"/>
          </a:p>
          <a:p>
            <a:pPr marR="93958" algn="just">
              <a:lnSpc>
                <a:spcPct val="106000"/>
              </a:lnSpc>
            </a:pPr>
            <a:endParaRPr lang="es-MX" sz="976" b="1" dirty="0"/>
          </a:p>
          <a:p>
            <a:pPr marL="139389" marR="93958" indent="-139389" algn="just">
              <a:lnSpc>
                <a:spcPct val="106000"/>
              </a:lnSpc>
              <a:buFont typeface="Arial" panose="020B0604020202020204" pitchFamily="34" charset="0"/>
              <a:buChar char="•"/>
            </a:pPr>
            <a:endParaRPr lang="es-MX" sz="976" dirty="0"/>
          </a:p>
          <a:p>
            <a:pPr marR="93958" algn="just">
              <a:lnSpc>
                <a:spcPct val="106000"/>
              </a:lnSpc>
            </a:pPr>
            <a:endParaRPr lang="es-MX" sz="894" b="1" dirty="0"/>
          </a:p>
          <a:p>
            <a:pPr marR="93958" algn="just">
              <a:lnSpc>
                <a:spcPct val="106000"/>
              </a:lnSpc>
            </a:pPr>
            <a:endParaRPr lang="es-MX" sz="894" dirty="0"/>
          </a:p>
        </p:txBody>
      </p:sp>
    </p:spTree>
    <p:extLst>
      <p:ext uri="{BB962C8B-B14F-4D97-AF65-F5344CB8AC3E}">
        <p14:creationId xmlns:p14="http://schemas.microsoft.com/office/powerpoint/2010/main" val="4292855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94253" y="782237"/>
            <a:ext cx="2913017" cy="424728"/>
          </a:xfrm>
          <a:prstGeom prst="rect">
            <a:avLst/>
          </a:prstGeom>
          <a:noFill/>
        </p:spPr>
        <p:txBody>
          <a:bodyPr vert="horz" wrap="none" lIns="91428" tIns="45718" rIns="91428" bIns="45718" rtlCol="0" anchor="ctr">
            <a:spAutoFit/>
          </a:bodyPr>
          <a:lstStyle>
            <a:lvl1pPr algn="l" defTabSz="914264"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264" rtl="0" eaLnBrk="1" fontAlgn="base" latinLnBrk="0" hangingPunct="1">
              <a:lnSpc>
                <a:spcPct val="90000"/>
              </a:lnSpc>
              <a:spcBef>
                <a:spcPct val="0"/>
              </a:spcBef>
              <a:spcAft>
                <a:spcPct val="0"/>
              </a:spcAft>
              <a:buClrTx/>
              <a:buSzTx/>
              <a:buFontTx/>
              <a:buNone/>
              <a:tabLst/>
              <a:defRPr/>
            </a:pPr>
            <a:r>
              <a:rPr lang="es-ES_tradnl" sz="2400" b="1" dirty="0">
                <a:solidFill>
                  <a:schemeClr val="accent6">
                    <a:lumMod val="50000"/>
                  </a:schemeClr>
                </a:solidFill>
                <a:latin typeface="Calibri Light" panose="020F0302020204030204" pitchFamily="34" charset="0"/>
                <a:cs typeface="Calibri Light" panose="020F0302020204030204" pitchFamily="34" charset="0"/>
              </a:rPr>
              <a:t>EJE </a:t>
            </a:r>
            <a:r>
              <a:rPr kumimoji="0" lang="es-ES_tradnl" sz="2400" b="1" i="0" u="none" strike="noStrike" kern="1200" cap="none" spc="0" normalizeH="0" baseline="0" noProof="0" dirty="0">
                <a:ln>
                  <a:noFill/>
                </a:ln>
                <a:solidFill>
                  <a:schemeClr val="accent6">
                    <a:lumMod val="50000"/>
                  </a:schemeClr>
                </a:solidFill>
                <a:effectLst/>
                <a:uLnTx/>
                <a:uFillTx/>
                <a:latin typeface="Calibri Light" panose="020F0302020204030204" pitchFamily="34" charset="0"/>
                <a:cs typeface="Calibri Light" panose="020F0302020204030204" pitchFamily="34" charset="0"/>
              </a:rPr>
              <a:t>ESTRATÉGICO #1: </a:t>
            </a:r>
            <a:endParaRPr kumimoji="0" lang="es-ES" sz="2400" b="1" i="0" u="none" strike="noStrike" kern="1200" cap="none" spc="0" normalizeH="0" baseline="0" noProof="0" dirty="0">
              <a:ln>
                <a:noFill/>
              </a:ln>
              <a:solidFill>
                <a:schemeClr val="accent6">
                  <a:lumMod val="50000"/>
                </a:schemeClr>
              </a:solidFill>
              <a:effectLst/>
              <a:uLnTx/>
              <a:uFillTx/>
              <a:latin typeface="Calibri Light" panose="020F0302020204030204" pitchFamily="34" charset="0"/>
              <a:cs typeface="Calibri Light" panose="020F0302020204030204" pitchFamily="34" charset="0"/>
            </a:endParaRPr>
          </a:p>
        </p:txBody>
      </p:sp>
      <p:graphicFrame>
        <p:nvGraphicFramePr>
          <p:cNvPr id="8" name="3 Marcador de contenido"/>
          <p:cNvGraphicFramePr>
            <a:graphicFrameLocks/>
          </p:cNvGraphicFramePr>
          <p:nvPr>
            <p:extLst>
              <p:ext uri="{D42A27DB-BD31-4B8C-83A1-F6EECF244321}">
                <p14:modId xmlns:p14="http://schemas.microsoft.com/office/powerpoint/2010/main" val="1167993128"/>
              </p:ext>
            </p:extLst>
          </p:nvPr>
        </p:nvGraphicFramePr>
        <p:xfrm>
          <a:off x="849087" y="1540042"/>
          <a:ext cx="10036628" cy="4186989"/>
        </p:xfrm>
        <a:graphic>
          <a:graphicData uri="http://schemas.openxmlformats.org/drawingml/2006/table">
            <a:tbl>
              <a:tblPr firstRow="1" bandRow="1">
                <a:tableStyleId>{93296810-A885-4BE3-A3E7-6D5BEEA58F35}</a:tableStyleId>
              </a:tblPr>
              <a:tblGrid>
                <a:gridCol w="3667229">
                  <a:extLst>
                    <a:ext uri="{9D8B030D-6E8A-4147-A177-3AD203B41FA5}">
                      <a16:colId xmlns:a16="http://schemas.microsoft.com/office/drawing/2014/main" val="20000"/>
                    </a:ext>
                  </a:extLst>
                </a:gridCol>
                <a:gridCol w="6369399">
                  <a:extLst>
                    <a:ext uri="{9D8B030D-6E8A-4147-A177-3AD203B41FA5}">
                      <a16:colId xmlns:a16="http://schemas.microsoft.com/office/drawing/2014/main" val="20001"/>
                    </a:ext>
                  </a:extLst>
                </a:gridCol>
              </a:tblGrid>
              <a:tr h="687069">
                <a:tc>
                  <a:txBody>
                    <a:bodyPr/>
                    <a:lstStyle/>
                    <a:p>
                      <a:pPr marL="0" lvl="1" algn="just" defTabSz="914400" rtl="0" eaLnBrk="1" latinLnBrk="0" hangingPunct="1">
                        <a:lnSpc>
                          <a:spcPct val="115000"/>
                        </a:lnSpc>
                        <a:spcAft>
                          <a:spcPts val="0"/>
                        </a:spcAft>
                      </a:pPr>
                      <a:endParaRPr lang="es-ES" sz="1200" kern="1200" dirty="0">
                        <a:solidFill>
                          <a:schemeClr val="bg1"/>
                        </a:solidFill>
                        <a:latin typeface="Arial" pitchFamily="34" charset="0"/>
                        <a:ea typeface="+mn-ea"/>
                        <a:cs typeface="Arial" pitchFamily="34" charset="0"/>
                      </a:endParaRPr>
                    </a:p>
                    <a:p>
                      <a:pPr marL="0" lvl="1" algn="just" defTabSz="914400" rtl="0" eaLnBrk="1" latinLnBrk="0" hangingPunct="1">
                        <a:lnSpc>
                          <a:spcPct val="115000"/>
                        </a:lnSpc>
                        <a:spcAft>
                          <a:spcPts val="0"/>
                        </a:spcAft>
                      </a:pPr>
                      <a:r>
                        <a:rPr lang="es-ES" sz="1400" kern="1200" dirty="0">
                          <a:solidFill>
                            <a:schemeClr val="bg1"/>
                          </a:solidFill>
                          <a:latin typeface="Arial" pitchFamily="34" charset="0"/>
                          <a:ea typeface="+mn-ea"/>
                          <a:cs typeface="Arial" pitchFamily="34" charset="0"/>
                        </a:rPr>
                        <a:t>EJE ESTRATÉGICO </a:t>
                      </a:r>
                    </a:p>
                    <a:p>
                      <a:pPr marL="0" lvl="1" algn="just" defTabSz="914400" rtl="0" eaLnBrk="1" latinLnBrk="0" hangingPunct="1">
                        <a:lnSpc>
                          <a:spcPct val="115000"/>
                        </a:lnSpc>
                        <a:spcAft>
                          <a:spcPts val="0"/>
                        </a:spcAft>
                      </a:pPr>
                      <a:endParaRPr lang="es-ES" sz="1200" kern="1200" dirty="0">
                        <a:solidFill>
                          <a:schemeClr val="bg1"/>
                        </a:solidFill>
                        <a:latin typeface="Arial" pitchFamily="34" charset="0"/>
                        <a:ea typeface="+mn-ea"/>
                        <a:cs typeface="Arial" pitchFamily="34" charset="0"/>
                      </a:endParaRPr>
                    </a:p>
                  </a:txBody>
                  <a:tcPr marL="68580" marR="68580" marT="0" marB="0"/>
                </a:tc>
                <a:tc>
                  <a:txBody>
                    <a:bodyPr/>
                    <a:lstStyle/>
                    <a:p>
                      <a:pPr marL="0" algn="just" defTabSz="914400" rtl="0" eaLnBrk="1" latinLnBrk="0" hangingPunct="1">
                        <a:lnSpc>
                          <a:spcPct val="115000"/>
                        </a:lnSpc>
                        <a:spcAft>
                          <a:spcPts val="0"/>
                        </a:spcAft>
                      </a:pPr>
                      <a:endParaRPr lang="es-ES_tradnl" sz="1200" kern="1200" dirty="0">
                        <a:solidFill>
                          <a:schemeClr val="bg1"/>
                        </a:solidFill>
                        <a:latin typeface="Arial" pitchFamily="34" charset="0"/>
                        <a:ea typeface="+mn-ea"/>
                        <a:cs typeface="Arial" pitchFamily="34" charset="0"/>
                      </a:endParaRPr>
                    </a:p>
                    <a:p>
                      <a:pPr marL="0" algn="just" defTabSz="914400" rtl="0" eaLnBrk="1" latinLnBrk="0" hangingPunct="1">
                        <a:lnSpc>
                          <a:spcPct val="115000"/>
                        </a:lnSpc>
                        <a:spcAft>
                          <a:spcPts val="0"/>
                        </a:spcAft>
                      </a:pPr>
                      <a:r>
                        <a:rPr lang="es-ES_tradnl" sz="1400" kern="1200" dirty="0">
                          <a:solidFill>
                            <a:schemeClr val="bg1"/>
                          </a:solidFill>
                          <a:latin typeface="Arial" pitchFamily="34" charset="0"/>
                          <a:ea typeface="+mn-ea"/>
                          <a:cs typeface="Arial" pitchFamily="34" charset="0"/>
                        </a:rPr>
                        <a:t>RESUMEN</a:t>
                      </a:r>
                      <a:r>
                        <a:rPr lang="es-ES_tradnl" sz="1400" kern="1200" baseline="0" dirty="0">
                          <a:solidFill>
                            <a:schemeClr val="bg1"/>
                          </a:solidFill>
                          <a:latin typeface="Arial" pitchFamily="34" charset="0"/>
                          <a:ea typeface="+mn-ea"/>
                          <a:cs typeface="Arial" pitchFamily="34" charset="0"/>
                        </a:rPr>
                        <a:t> DEL SENTIDO DE LAS LÍNEAS DE ACCIÓN DEL EJE </a:t>
                      </a:r>
                      <a:endParaRPr lang="es-ES" sz="1400" kern="1200" dirty="0">
                        <a:solidFill>
                          <a:schemeClr val="bg1"/>
                        </a:solidFill>
                        <a:latin typeface="Arial" pitchFamily="34" charset="0"/>
                        <a:ea typeface="+mn-ea"/>
                        <a:cs typeface="Arial" pitchFamily="34" charset="0"/>
                      </a:endParaRPr>
                    </a:p>
                  </a:txBody>
                  <a:tcPr marL="68580" marR="68580" marT="0" marB="0"/>
                </a:tc>
                <a:extLst>
                  <a:ext uri="{0D108BD9-81ED-4DB2-BD59-A6C34878D82A}">
                    <a16:rowId xmlns:a16="http://schemas.microsoft.com/office/drawing/2014/main" val="10000"/>
                  </a:ext>
                </a:extLst>
              </a:tr>
              <a:tr h="34999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_tradnl" sz="3200" b="1" kern="1200" dirty="0">
                          <a:solidFill>
                            <a:schemeClr val="dk1"/>
                          </a:solidFill>
                          <a:latin typeface="Calibri Light" panose="020F0302020204030204" pitchFamily="34" charset="0"/>
                          <a:ea typeface="+mn-ea"/>
                          <a:cs typeface="Calibri Light" panose="020F0302020204030204" pitchFamily="34" charset="0"/>
                        </a:rPr>
                        <a:t>Fortalecimiento Institucional</a:t>
                      </a:r>
                    </a:p>
                  </a:txBody>
                  <a:tcPr marL="68580" marR="68580" marT="0" marB="0" anchor="ctr">
                    <a:solidFill>
                      <a:schemeClr val="accent5">
                        <a:lumMod val="60000"/>
                        <a:lumOff val="40000"/>
                      </a:schemeClr>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ES_tradnl" sz="2200" kern="1200" dirty="0">
                          <a:solidFill>
                            <a:schemeClr val="dk1"/>
                          </a:solidFill>
                          <a:latin typeface="Calibri Light" panose="020F0302020204030204" pitchFamily="34" charset="0"/>
                          <a:ea typeface="+mn-ea"/>
                          <a:cs typeface="Calibri Light" panose="020F0302020204030204" pitchFamily="34" charset="0"/>
                        </a:rPr>
                        <a:t>Se fundamenta en nueve</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líneas de acción orientadas al f</a:t>
                      </a:r>
                      <a:r>
                        <a:rPr lang="es-ES_tradnl" sz="2200" kern="1200" dirty="0">
                          <a:solidFill>
                            <a:schemeClr val="dk1"/>
                          </a:solidFill>
                          <a:latin typeface="Calibri Light" panose="020F0302020204030204" pitchFamily="34" charset="0"/>
                          <a:ea typeface="+mn-ea"/>
                          <a:cs typeface="Calibri Light" panose="020F0302020204030204" pitchFamily="34" charset="0"/>
                        </a:rPr>
                        <a:t>ortalecimiento de las capacidades institucionales para cumplir con su papel de garante: debe tener recursos técnicos, logísticos, operativos, financieros</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a:t>
                      </a:r>
                      <a:r>
                        <a:rPr lang="es-ES_tradnl" sz="2200" kern="1200" dirty="0">
                          <a:solidFill>
                            <a:schemeClr val="dk1"/>
                          </a:solidFill>
                          <a:latin typeface="Calibri Light" panose="020F0302020204030204" pitchFamily="34" charset="0"/>
                          <a:ea typeface="+mn-ea"/>
                          <a:cs typeface="Calibri Light" panose="020F0302020204030204" pitchFamily="34" charset="0"/>
                        </a:rPr>
                        <a:t>y humanos. Se fortalecerán las estructuras del nivel nacional y del nivel territorial que lideran la promoción de la participación social en salud.</a:t>
                      </a:r>
                      <a:endParaRPr lang="es-ES" sz="2200" kern="1200" dirty="0">
                        <a:solidFill>
                          <a:schemeClr val="dk1"/>
                        </a:solidFill>
                        <a:latin typeface="Calibri Light" panose="020F0302020204030204" pitchFamily="34" charset="0"/>
                        <a:ea typeface="+mn-ea"/>
                        <a:cs typeface="Calibri Light" panose="020F030202020403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6665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o 32"/>
          <p:cNvGrpSpPr/>
          <p:nvPr/>
        </p:nvGrpSpPr>
        <p:grpSpPr>
          <a:xfrm>
            <a:off x="520505" y="1578690"/>
            <a:ext cx="5870334" cy="4414148"/>
            <a:chOff x="409432" y="1555844"/>
            <a:chExt cx="7518730" cy="4776517"/>
          </a:xfrm>
        </p:grpSpPr>
        <p:sp>
          <p:nvSpPr>
            <p:cNvPr id="13" name="Rectángulo redondeado 12"/>
            <p:cNvSpPr/>
            <p:nvPr/>
          </p:nvSpPr>
          <p:spPr>
            <a:xfrm>
              <a:off x="409433" y="1877368"/>
              <a:ext cx="519593" cy="938214"/>
            </a:xfrm>
            <a:prstGeom prst="roundRect">
              <a:avLst/>
            </a:prstGeom>
            <a:solidFill>
              <a:schemeClr val="accent1">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a</a:t>
              </a:r>
              <a:endParaRPr lang="es-CO" sz="1992" b="1" dirty="0">
                <a:solidFill>
                  <a:schemeClr val="tx1"/>
                </a:solidFill>
                <a:latin typeface="Calibri Light" panose="020F0302020204030204" pitchFamily="34" charset="0"/>
              </a:endParaRPr>
            </a:p>
          </p:txBody>
        </p:sp>
        <p:sp>
          <p:nvSpPr>
            <p:cNvPr id="14" name="Rectángulo redondeado 13"/>
            <p:cNvSpPr/>
            <p:nvPr/>
          </p:nvSpPr>
          <p:spPr>
            <a:xfrm>
              <a:off x="409433" y="2858595"/>
              <a:ext cx="519593" cy="818154"/>
            </a:xfrm>
            <a:prstGeom prst="roundRect">
              <a:avLst/>
            </a:prstGeom>
            <a:solidFill>
              <a:schemeClr val="accent1">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b</a:t>
              </a:r>
              <a:endParaRPr lang="es-CO" sz="1992" b="1" dirty="0">
                <a:solidFill>
                  <a:schemeClr val="tx1"/>
                </a:solidFill>
                <a:latin typeface="Calibri Light" panose="020F0302020204030204" pitchFamily="34" charset="0"/>
              </a:endParaRPr>
            </a:p>
          </p:txBody>
        </p:sp>
        <p:sp>
          <p:nvSpPr>
            <p:cNvPr id="15" name="Rectángulo redondeado 14"/>
            <p:cNvSpPr/>
            <p:nvPr/>
          </p:nvSpPr>
          <p:spPr>
            <a:xfrm>
              <a:off x="409433" y="3710901"/>
              <a:ext cx="531341" cy="881560"/>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c</a:t>
              </a:r>
              <a:endParaRPr lang="es-CO" sz="1992" b="1" dirty="0">
                <a:solidFill>
                  <a:schemeClr val="tx1"/>
                </a:solidFill>
                <a:latin typeface="Calibri Light" panose="020F0302020204030204" pitchFamily="34" charset="0"/>
              </a:endParaRPr>
            </a:p>
          </p:txBody>
        </p:sp>
        <p:sp>
          <p:nvSpPr>
            <p:cNvPr id="16" name="Rectángulo redondeado 15"/>
            <p:cNvSpPr/>
            <p:nvPr/>
          </p:nvSpPr>
          <p:spPr>
            <a:xfrm>
              <a:off x="409432" y="4634130"/>
              <a:ext cx="531343" cy="855098"/>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d</a:t>
              </a:r>
              <a:endParaRPr lang="es-CO" sz="1992" b="1" dirty="0">
                <a:solidFill>
                  <a:schemeClr val="tx1"/>
                </a:solidFill>
                <a:latin typeface="Calibri Light" panose="020F0302020204030204" pitchFamily="34" charset="0"/>
              </a:endParaRPr>
            </a:p>
          </p:txBody>
        </p:sp>
        <p:sp>
          <p:nvSpPr>
            <p:cNvPr id="17" name="Rectángulo redondeado 16"/>
            <p:cNvSpPr/>
            <p:nvPr/>
          </p:nvSpPr>
          <p:spPr>
            <a:xfrm>
              <a:off x="409432" y="5518564"/>
              <a:ext cx="519593" cy="779838"/>
            </a:xfrm>
            <a:prstGeom prst="roundRect">
              <a:avLst/>
            </a:prstGeom>
            <a:solidFill>
              <a:schemeClr val="accent1">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e</a:t>
              </a:r>
              <a:endParaRPr lang="es-CO" sz="1992" b="1" dirty="0">
                <a:solidFill>
                  <a:schemeClr val="tx1"/>
                </a:solidFill>
                <a:latin typeface="Calibri Light" panose="020F0302020204030204" pitchFamily="34" charset="0"/>
              </a:endParaRPr>
            </a:p>
          </p:txBody>
        </p:sp>
        <p:sp>
          <p:nvSpPr>
            <p:cNvPr id="18" name="Rectángulo redondeado 17"/>
            <p:cNvSpPr/>
            <p:nvPr/>
          </p:nvSpPr>
          <p:spPr>
            <a:xfrm>
              <a:off x="929026" y="1861650"/>
              <a:ext cx="6999135" cy="953932"/>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395" b="1" dirty="0">
                  <a:solidFill>
                    <a:schemeClr val="tx1"/>
                  </a:solidFill>
                  <a:latin typeface="Calibri Light" panose="020F0302020204030204" pitchFamily="34" charset="0"/>
                  <a:cs typeface="Calibri" panose="020F0502020204030204" pitchFamily="34" charset="0"/>
                  <a:sym typeface="Arial"/>
                </a:rPr>
                <a:t>Destinar y gestionar los recursos financieros </a:t>
              </a:r>
              <a:r>
                <a:rPr lang="es-ES" sz="1395" dirty="0">
                  <a:solidFill>
                    <a:schemeClr val="tx1"/>
                  </a:solidFill>
                  <a:latin typeface="Calibri Light" panose="020F0302020204030204" pitchFamily="34" charset="0"/>
                  <a:cs typeface="Calibri" panose="020F0502020204030204" pitchFamily="34" charset="0"/>
                  <a:sym typeface="Arial"/>
                </a:rPr>
                <a:t>necesarios en  los presupuestos a nivel nacional y territorial, con recurso humano dedicado al fomento y gestión de los procesos de participación y en el desarrollo de la PPSS.</a:t>
              </a:r>
              <a:r>
                <a:rPr lang="es-ES" sz="1395" dirty="0">
                  <a:solidFill>
                    <a:schemeClr val="tx1"/>
                  </a:solidFill>
                  <a:latin typeface="Calibri Light" panose="020F0302020204030204" pitchFamily="34" charset="0"/>
                  <a:cs typeface="Calibri" panose="020F0502020204030204" pitchFamily="34" charset="0"/>
                </a:rPr>
                <a:t> </a:t>
              </a:r>
            </a:p>
          </p:txBody>
        </p:sp>
        <p:sp>
          <p:nvSpPr>
            <p:cNvPr id="20" name="Rectángulo redondeado 19"/>
            <p:cNvSpPr/>
            <p:nvPr/>
          </p:nvSpPr>
          <p:spPr>
            <a:xfrm>
              <a:off x="958403" y="2860589"/>
              <a:ext cx="6969758" cy="829132"/>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395" b="1" dirty="0">
                  <a:solidFill>
                    <a:schemeClr val="tx1"/>
                  </a:solidFill>
                  <a:latin typeface="Calibri Light" panose="020F0302020204030204" pitchFamily="34" charset="0"/>
                  <a:cs typeface="Calibri" panose="020F0502020204030204" pitchFamily="34" charset="0"/>
                </a:rPr>
                <a:t>D</a:t>
              </a:r>
              <a:r>
                <a:rPr lang="es-ES" sz="1395" b="1" dirty="0">
                  <a:solidFill>
                    <a:schemeClr val="tx1"/>
                  </a:solidFill>
                  <a:latin typeface="Calibri Light" panose="020F0302020204030204" pitchFamily="34" charset="0"/>
                  <a:cs typeface="Calibri" panose="020F0502020204030204" pitchFamily="34" charset="0"/>
                  <a:sym typeface="Arial"/>
                </a:rPr>
                <a:t>efinir programas de formación y capacitación </a:t>
              </a:r>
              <a:r>
                <a:rPr lang="es-ES" sz="1395" dirty="0">
                  <a:solidFill>
                    <a:schemeClr val="tx1"/>
                  </a:solidFill>
                  <a:latin typeface="Calibri Light" panose="020F0302020204030204" pitchFamily="34" charset="0"/>
                  <a:cs typeface="Calibri" panose="020F0502020204030204" pitchFamily="34" charset="0"/>
                  <a:sym typeface="Arial"/>
                </a:rPr>
                <a:t>para el personal del sector salud: Generación de capacidades en PS y herramientas pedagógicas, didácticas y tecnológicas para la intervención de la comunidad en el sector. </a:t>
              </a:r>
              <a:endParaRPr lang="es-ES" sz="1395" dirty="0">
                <a:solidFill>
                  <a:schemeClr val="tx1"/>
                </a:solidFill>
                <a:latin typeface="Calibri Light" panose="020F0302020204030204" pitchFamily="34" charset="0"/>
                <a:cs typeface="Calibri" panose="020F0502020204030204" pitchFamily="34" charset="0"/>
              </a:endParaRPr>
            </a:p>
          </p:txBody>
        </p:sp>
        <p:sp>
          <p:nvSpPr>
            <p:cNvPr id="23" name="Rectángulo redondeado 22"/>
            <p:cNvSpPr/>
            <p:nvPr/>
          </p:nvSpPr>
          <p:spPr>
            <a:xfrm>
              <a:off x="958402" y="3729938"/>
              <a:ext cx="6969758" cy="862523"/>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395" dirty="0">
                  <a:solidFill>
                    <a:schemeClr val="tx1"/>
                  </a:solidFill>
                  <a:latin typeface="Calibri Light" panose="020F0302020204030204" pitchFamily="34" charset="0"/>
                  <a:cs typeface="Calibri" panose="020F0502020204030204" pitchFamily="34" charset="0"/>
                </a:rPr>
                <a:t>Desarrollar </a:t>
              </a:r>
              <a:r>
                <a:rPr lang="es-ES" sz="1395" b="1" dirty="0">
                  <a:solidFill>
                    <a:schemeClr val="tx1"/>
                  </a:solidFill>
                  <a:latin typeface="Calibri Light" panose="020F0302020204030204" pitchFamily="34" charset="0"/>
                  <a:cs typeface="Calibri" panose="020F0502020204030204" pitchFamily="34" charset="0"/>
                </a:rPr>
                <a:t>una estrategia sistemática de Asistencia Técnica </a:t>
              </a:r>
              <a:r>
                <a:rPr lang="es-ES" sz="1395" dirty="0">
                  <a:solidFill>
                    <a:schemeClr val="tx1"/>
                  </a:solidFill>
                  <a:latin typeface="Calibri Light" panose="020F0302020204030204" pitchFamily="34" charset="0"/>
                  <a:cs typeface="Calibri" panose="020F0502020204030204" pitchFamily="34" charset="0"/>
                </a:rPr>
                <a:t>en las entidades territoriales y con los actores del sistema para la implementación de la PPSS. </a:t>
              </a:r>
            </a:p>
          </p:txBody>
        </p:sp>
        <p:sp>
          <p:nvSpPr>
            <p:cNvPr id="25" name="Rectángulo redondeado 24"/>
            <p:cNvSpPr/>
            <p:nvPr/>
          </p:nvSpPr>
          <p:spPr>
            <a:xfrm>
              <a:off x="974127" y="4634579"/>
              <a:ext cx="6954033" cy="850318"/>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395" dirty="0">
                  <a:solidFill>
                    <a:schemeClr val="tx1"/>
                  </a:solidFill>
                  <a:latin typeface="Calibri Light" panose="020F0302020204030204" pitchFamily="34" charset="0"/>
                  <a:cs typeface="Calibri" panose="020F0502020204030204" pitchFamily="34" charset="0"/>
                </a:rPr>
                <a:t>Establecer </a:t>
              </a:r>
              <a:r>
                <a:rPr lang="es-ES" sz="1395" b="1" dirty="0">
                  <a:solidFill>
                    <a:schemeClr val="tx1"/>
                  </a:solidFill>
                  <a:latin typeface="Calibri Light" panose="020F0302020204030204" pitchFamily="34" charset="0"/>
                  <a:cs typeface="Calibri" panose="020F0502020204030204" pitchFamily="34" charset="0"/>
                </a:rPr>
                <a:t>mecanismos de cofinanciación de proyectos de inversión </a:t>
              </a:r>
              <a:r>
                <a:rPr lang="es-ES" sz="1395" dirty="0">
                  <a:solidFill>
                    <a:schemeClr val="tx1"/>
                  </a:solidFill>
                  <a:latin typeface="Calibri Light" panose="020F0302020204030204" pitchFamily="34" charset="0"/>
                  <a:cs typeface="Calibri" panose="020F0502020204030204" pitchFamily="34" charset="0"/>
                </a:rPr>
                <a:t>en los diferentes niveles de gobierno, para la promoción y gestión de  PSS.</a:t>
              </a:r>
            </a:p>
          </p:txBody>
        </p:sp>
        <p:sp>
          <p:nvSpPr>
            <p:cNvPr id="26" name="Rectángulo redondeado 25"/>
            <p:cNvSpPr/>
            <p:nvPr/>
          </p:nvSpPr>
          <p:spPr>
            <a:xfrm>
              <a:off x="960482" y="5525351"/>
              <a:ext cx="6967680" cy="807010"/>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395" b="1" dirty="0">
                  <a:solidFill>
                    <a:schemeClr val="tx1"/>
                  </a:solidFill>
                  <a:latin typeface="Calibri Light" panose="020F0302020204030204" pitchFamily="34" charset="0"/>
                  <a:cs typeface="Calibri" panose="020F0502020204030204" pitchFamily="34" charset="0"/>
                  <a:sym typeface="Arial"/>
                </a:rPr>
                <a:t>Gestión interinstitucional: </a:t>
              </a:r>
              <a:r>
                <a:rPr lang="es-ES" sz="1395" dirty="0">
                  <a:solidFill>
                    <a:schemeClr val="tx1"/>
                  </a:solidFill>
                  <a:latin typeface="Calibri Light" panose="020F0302020204030204" pitchFamily="34" charset="0"/>
                  <a:cs typeface="Calibri" panose="020F0502020204030204" pitchFamily="34" charset="0"/>
                  <a:sym typeface="Arial"/>
                </a:rPr>
                <a:t>formación de la comunidad en planeación, presupuestación y control social en salud.</a:t>
              </a:r>
            </a:p>
          </p:txBody>
        </p:sp>
        <p:sp>
          <p:nvSpPr>
            <p:cNvPr id="31" name="Rectángulo redondeado 30"/>
            <p:cNvSpPr/>
            <p:nvPr/>
          </p:nvSpPr>
          <p:spPr>
            <a:xfrm>
              <a:off x="409432" y="1555844"/>
              <a:ext cx="7505083" cy="287371"/>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95" b="1" dirty="0">
                  <a:solidFill>
                    <a:schemeClr val="tx1"/>
                  </a:solidFill>
                  <a:latin typeface="Calibri Light" panose="020F0302020204030204" pitchFamily="34" charset="0"/>
                </a:rPr>
                <a:t>Líneas de acción</a:t>
              </a:r>
              <a:endParaRPr lang="es-CO" sz="1395" b="1" dirty="0">
                <a:solidFill>
                  <a:schemeClr val="tx1"/>
                </a:solidFill>
                <a:latin typeface="Calibri Light" panose="020F0302020204030204" pitchFamily="34" charset="0"/>
              </a:endParaRPr>
            </a:p>
          </p:txBody>
        </p:sp>
      </p:grpSp>
      <p:grpSp>
        <p:nvGrpSpPr>
          <p:cNvPr id="34" name="Grupo 33"/>
          <p:cNvGrpSpPr/>
          <p:nvPr/>
        </p:nvGrpSpPr>
        <p:grpSpPr>
          <a:xfrm>
            <a:off x="296523" y="335479"/>
            <a:ext cx="11658278" cy="902677"/>
            <a:chOff x="579496" y="776043"/>
            <a:chExt cx="12287362" cy="906203"/>
          </a:xfrm>
        </p:grpSpPr>
        <p:grpSp>
          <p:nvGrpSpPr>
            <p:cNvPr id="35" name="Grupo 34"/>
            <p:cNvGrpSpPr/>
            <p:nvPr/>
          </p:nvGrpSpPr>
          <p:grpSpPr>
            <a:xfrm>
              <a:off x="579496" y="776043"/>
              <a:ext cx="12287362" cy="906203"/>
              <a:chOff x="579496" y="776043"/>
              <a:chExt cx="12287362" cy="906203"/>
            </a:xfrm>
          </p:grpSpPr>
          <p:sp>
            <p:nvSpPr>
              <p:cNvPr id="37" name="Rectángulo redondeado 36"/>
              <p:cNvSpPr/>
              <p:nvPr/>
            </p:nvSpPr>
            <p:spPr>
              <a:xfrm>
                <a:off x="1873557" y="788511"/>
                <a:ext cx="2980868" cy="881271"/>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 sz="1494" dirty="0">
                    <a:solidFill>
                      <a:schemeClr val="tx1"/>
                    </a:solidFill>
                    <a:latin typeface="Calibri Light" panose="020F0302020204030204" pitchFamily="34" charset="0"/>
                    <a:cs typeface="Calibri" panose="020F0502020204030204" pitchFamily="34" charset="0"/>
                    <a:sym typeface="Arial"/>
                  </a:rPr>
                  <a:t>Fortalecimiento institucional para la garantía del derecho a la participación. </a:t>
                </a:r>
                <a:r>
                  <a:rPr lang="es-ES" sz="1494" b="1" dirty="0">
                    <a:solidFill>
                      <a:schemeClr val="tx1"/>
                    </a:solidFill>
                    <a:latin typeface="Calibri Light" panose="020F0302020204030204" pitchFamily="34" charset="0"/>
                    <a:cs typeface="Calibri" panose="020F0502020204030204" pitchFamily="34" charset="0"/>
                    <a:sym typeface="Arial"/>
                  </a:rPr>
                  <a:t>Líneas EPS: a, b, e y h.</a:t>
                </a:r>
                <a:endParaRPr lang="es-CO" sz="1494" b="1" dirty="0">
                  <a:latin typeface="Calibri Light" panose="020F0302020204030204" pitchFamily="34" charset="0"/>
                  <a:cs typeface="Calibri" panose="020F0502020204030204" pitchFamily="34" charset="0"/>
                </a:endParaRPr>
              </a:p>
            </p:txBody>
          </p:sp>
          <p:sp>
            <p:nvSpPr>
              <p:cNvPr id="38" name="Rectángulo redondeado 37"/>
              <p:cNvSpPr/>
              <p:nvPr/>
            </p:nvSpPr>
            <p:spPr>
              <a:xfrm>
                <a:off x="4949407" y="776043"/>
                <a:ext cx="3931279" cy="906203"/>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34">
                  <a:defRPr/>
                </a:pPr>
                <a:r>
                  <a:rPr lang="es-ES_tradnl" sz="1395" dirty="0">
                    <a:solidFill>
                      <a:schemeClr val="dk1"/>
                    </a:solidFill>
                    <a:latin typeface="Calibri Light" panose="020F0302020204030204" pitchFamily="34" charset="0"/>
                    <a:cs typeface="Calibri" panose="020F0502020204030204" pitchFamily="34" charset="0"/>
                  </a:rPr>
                  <a:t>Fortalecer capacidades institucionales para cumplir con su papel de garante: recursos técnicos, logísticos, operativos financieros y humanos. </a:t>
                </a:r>
              </a:p>
            </p:txBody>
          </p:sp>
          <p:sp>
            <p:nvSpPr>
              <p:cNvPr id="39" name="Llamada rectangular redondeada 38"/>
              <p:cNvSpPr/>
              <p:nvPr/>
            </p:nvSpPr>
            <p:spPr>
              <a:xfrm>
                <a:off x="579496" y="788511"/>
                <a:ext cx="1199081" cy="853417"/>
              </a:xfrm>
              <a:prstGeom prst="wedgeRoundRectCallou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95" dirty="0">
                  <a:solidFill>
                    <a:schemeClr val="tx1"/>
                  </a:solidFill>
                  <a:latin typeface="Calibri Light" panose="020F0302020204030204" pitchFamily="34" charset="0"/>
                  <a:cs typeface="Calibri" panose="020F0502020204030204" pitchFamily="34" charset="0"/>
                </a:endParaRPr>
              </a:p>
            </p:txBody>
          </p:sp>
          <p:sp>
            <p:nvSpPr>
              <p:cNvPr id="40" name="Rectángulo redondeado 39"/>
              <p:cNvSpPr/>
              <p:nvPr/>
            </p:nvSpPr>
            <p:spPr>
              <a:xfrm>
                <a:off x="8975668" y="776043"/>
                <a:ext cx="3891190" cy="906203"/>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rPr>
                  <a:t>Fortalecer las estructuras del nivel nacional y territorial que lideran la promoción de la participación social en salud.</a:t>
                </a:r>
                <a:endParaRPr lang="es-ES" sz="1395" dirty="0">
                  <a:solidFill>
                    <a:schemeClr val="dk1"/>
                  </a:solidFill>
                  <a:latin typeface="Calibri Light" panose="020F0302020204030204" pitchFamily="34" charset="0"/>
                  <a:cs typeface="Calibri" panose="020F0502020204030204" pitchFamily="34" charset="0"/>
                </a:endParaRPr>
              </a:p>
            </p:txBody>
          </p:sp>
        </p:grpSp>
        <p:sp>
          <p:nvSpPr>
            <p:cNvPr id="36" name="Rectángulo 35"/>
            <p:cNvSpPr/>
            <p:nvPr/>
          </p:nvSpPr>
          <p:spPr>
            <a:xfrm>
              <a:off x="674477" y="864544"/>
              <a:ext cx="1009117" cy="584775"/>
            </a:xfrm>
            <a:prstGeom prst="rect">
              <a:avLst/>
            </a:prstGeom>
          </p:spPr>
          <p:txBody>
            <a:bodyPr wrap="square">
              <a:spAutoFit/>
            </a:bodyPr>
            <a:lstStyle/>
            <a:p>
              <a:pPr lvl="0" algn="ctr"/>
              <a:r>
                <a:rPr lang="es-ES" sz="3188" b="1" dirty="0">
                  <a:solidFill>
                    <a:srgbClr val="073763"/>
                  </a:solidFill>
                  <a:latin typeface="Calibri Light" panose="020F0302020204030204" pitchFamily="34" charset="0"/>
                </a:rPr>
                <a:t>Eje1</a:t>
              </a:r>
              <a:endParaRPr lang="es-CO" sz="3188" b="1" dirty="0">
                <a:solidFill>
                  <a:srgbClr val="073763"/>
                </a:solidFill>
                <a:latin typeface="Calibri Light" panose="020F0302020204030204" pitchFamily="34" charset="0"/>
              </a:endParaRPr>
            </a:p>
          </p:txBody>
        </p:sp>
      </p:grpSp>
      <p:grpSp>
        <p:nvGrpSpPr>
          <p:cNvPr id="29" name="Grupo 28"/>
          <p:cNvGrpSpPr/>
          <p:nvPr/>
        </p:nvGrpSpPr>
        <p:grpSpPr>
          <a:xfrm>
            <a:off x="6656706" y="1578689"/>
            <a:ext cx="5298096" cy="4382766"/>
            <a:chOff x="409432" y="1730012"/>
            <a:chExt cx="6892906" cy="4672599"/>
          </a:xfrm>
        </p:grpSpPr>
        <p:sp>
          <p:nvSpPr>
            <p:cNvPr id="30" name="Rectángulo redondeado 29"/>
            <p:cNvSpPr/>
            <p:nvPr/>
          </p:nvSpPr>
          <p:spPr>
            <a:xfrm>
              <a:off x="409433" y="2026136"/>
              <a:ext cx="519593" cy="938214"/>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f</a:t>
              </a:r>
              <a:endParaRPr lang="es-CO" sz="1992" b="1" dirty="0">
                <a:solidFill>
                  <a:schemeClr val="tx1"/>
                </a:solidFill>
                <a:latin typeface="Calibri Light" panose="020F0302020204030204" pitchFamily="34" charset="0"/>
              </a:endParaRPr>
            </a:p>
          </p:txBody>
        </p:sp>
        <p:sp>
          <p:nvSpPr>
            <p:cNvPr id="41" name="Rectángulo redondeado 40"/>
            <p:cNvSpPr/>
            <p:nvPr/>
          </p:nvSpPr>
          <p:spPr>
            <a:xfrm>
              <a:off x="409433" y="3032763"/>
              <a:ext cx="519593" cy="818154"/>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g</a:t>
              </a:r>
              <a:endParaRPr lang="es-CO" sz="1992" b="1" dirty="0">
                <a:solidFill>
                  <a:schemeClr val="tx1"/>
                </a:solidFill>
                <a:latin typeface="Calibri Light" panose="020F0302020204030204" pitchFamily="34" charset="0"/>
              </a:endParaRPr>
            </a:p>
          </p:txBody>
        </p:sp>
        <p:sp>
          <p:nvSpPr>
            <p:cNvPr id="42" name="Rectángulo redondeado 41"/>
            <p:cNvSpPr/>
            <p:nvPr/>
          </p:nvSpPr>
          <p:spPr>
            <a:xfrm>
              <a:off x="409433" y="3885068"/>
              <a:ext cx="531342" cy="1175683"/>
            </a:xfrm>
            <a:prstGeom prst="roundRect">
              <a:avLst/>
            </a:prstGeom>
            <a:solidFill>
              <a:schemeClr val="accent1">
                <a:lumMod val="50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h</a:t>
              </a:r>
              <a:endParaRPr lang="es-CO" sz="1992" b="1" dirty="0">
                <a:solidFill>
                  <a:schemeClr val="tx1"/>
                </a:solidFill>
                <a:latin typeface="Calibri Light" panose="020F0302020204030204" pitchFamily="34" charset="0"/>
              </a:endParaRPr>
            </a:p>
          </p:txBody>
        </p:sp>
        <p:sp>
          <p:nvSpPr>
            <p:cNvPr id="43" name="Rectángulo redondeado 42"/>
            <p:cNvSpPr/>
            <p:nvPr/>
          </p:nvSpPr>
          <p:spPr>
            <a:xfrm>
              <a:off x="423945" y="5093136"/>
              <a:ext cx="531343" cy="1309473"/>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i</a:t>
              </a:r>
              <a:endParaRPr lang="es-CO" sz="1992" b="1" dirty="0">
                <a:solidFill>
                  <a:schemeClr val="tx1"/>
                </a:solidFill>
                <a:latin typeface="Calibri Light" panose="020F0302020204030204" pitchFamily="34" charset="0"/>
              </a:endParaRPr>
            </a:p>
          </p:txBody>
        </p:sp>
        <p:sp>
          <p:nvSpPr>
            <p:cNvPr id="44" name="Rectángulo redondeado 43"/>
            <p:cNvSpPr/>
            <p:nvPr/>
          </p:nvSpPr>
          <p:spPr>
            <a:xfrm>
              <a:off x="929026" y="2023118"/>
              <a:ext cx="6373310" cy="953932"/>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4882" algn="just" fontAlgn="ctr">
                <a:buClr>
                  <a:srgbClr val="000000"/>
                </a:buClr>
                <a:buFont typeface="Arial"/>
                <a:tabLst>
                  <a:tab pos="271996" algn="l"/>
                  <a:tab pos="4105239" algn="l"/>
                </a:tabLst>
              </a:pPr>
              <a:r>
                <a:rPr lang="es-ES" sz="1395" b="1" dirty="0">
                  <a:solidFill>
                    <a:schemeClr val="tx1"/>
                  </a:solidFill>
                  <a:latin typeface="Calibri Light" panose="020F0302020204030204" pitchFamily="34" charset="0"/>
                  <a:cs typeface="Calibri" panose="020F0502020204030204" pitchFamily="34" charset="0"/>
                  <a:sym typeface="Arial"/>
                </a:rPr>
                <a:t>Lineamientos para las ET y del sector salud</a:t>
              </a:r>
              <a:r>
                <a:rPr lang="es-ES" sz="1395" dirty="0">
                  <a:solidFill>
                    <a:schemeClr val="tx1"/>
                  </a:solidFill>
                  <a:latin typeface="Calibri Light" panose="020F0302020204030204" pitchFamily="34" charset="0"/>
                  <a:cs typeface="Calibri" panose="020F0502020204030204" pitchFamily="34" charset="0"/>
                  <a:sym typeface="Arial"/>
                </a:rPr>
                <a:t>: garantizar en la gestión del sector, la participación y la decisión para el cumplimiento de los objetivos de la PPSS.</a:t>
              </a:r>
            </a:p>
          </p:txBody>
        </p:sp>
        <p:sp>
          <p:nvSpPr>
            <p:cNvPr id="45" name="Rectángulo redondeado 44"/>
            <p:cNvSpPr/>
            <p:nvPr/>
          </p:nvSpPr>
          <p:spPr>
            <a:xfrm>
              <a:off x="958403" y="3034757"/>
              <a:ext cx="6343934" cy="829132"/>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4882" algn="just" fontAlgn="ctr">
                <a:buClr>
                  <a:srgbClr val="000000"/>
                </a:buClr>
                <a:buFont typeface="Arial"/>
                <a:tabLst>
                  <a:tab pos="271996" algn="l"/>
                </a:tabLst>
              </a:pPr>
              <a:r>
                <a:rPr lang="es-ES" sz="1395" b="1" dirty="0">
                  <a:solidFill>
                    <a:schemeClr val="tx1"/>
                  </a:solidFill>
                  <a:latin typeface="Calibri Light" panose="020F0302020204030204" pitchFamily="34" charset="0"/>
                  <a:cs typeface="Calibri" panose="020F0502020204030204" pitchFamily="34" charset="0"/>
                  <a:sym typeface="Arial"/>
                </a:rPr>
                <a:t>Transversalizar</a:t>
              </a:r>
              <a:r>
                <a:rPr lang="es-ES" sz="1395" dirty="0">
                  <a:solidFill>
                    <a:schemeClr val="tx1"/>
                  </a:solidFill>
                  <a:latin typeface="Calibri Light" panose="020F0302020204030204" pitchFamily="34" charset="0"/>
                  <a:cs typeface="Calibri" panose="020F0502020204030204" pitchFamily="34" charset="0"/>
                  <a:sym typeface="Arial"/>
                </a:rPr>
                <a:t> procesos y dinámicas de PS en el ciclo de las políticas públicas del sector salud, a nivel nacional y territorial.</a:t>
              </a:r>
            </a:p>
          </p:txBody>
        </p:sp>
        <p:sp>
          <p:nvSpPr>
            <p:cNvPr id="46" name="Rectángulo redondeado 45"/>
            <p:cNvSpPr/>
            <p:nvPr/>
          </p:nvSpPr>
          <p:spPr>
            <a:xfrm>
              <a:off x="958402" y="3904106"/>
              <a:ext cx="6343935" cy="1156645"/>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395" dirty="0">
                  <a:solidFill>
                    <a:schemeClr val="tx1"/>
                  </a:solidFill>
                  <a:latin typeface="Calibri Light" panose="020F0302020204030204" pitchFamily="34" charset="0"/>
                  <a:cs typeface="Calibri" panose="020F0502020204030204" pitchFamily="34" charset="0"/>
                  <a:sym typeface="Arial"/>
                </a:rPr>
                <a:t>Incorporar el </a:t>
              </a:r>
              <a:r>
                <a:rPr lang="es-ES" sz="1395" b="1" dirty="0">
                  <a:solidFill>
                    <a:schemeClr val="tx1"/>
                  </a:solidFill>
                  <a:latin typeface="Calibri Light" panose="020F0302020204030204" pitchFamily="34" charset="0"/>
                  <a:cs typeface="Calibri" panose="020F0502020204030204" pitchFamily="34" charset="0"/>
                  <a:sym typeface="Arial"/>
                </a:rPr>
                <a:t>Enfoque Diferencial </a:t>
              </a:r>
              <a:r>
                <a:rPr lang="es-ES" sz="1395" dirty="0">
                  <a:solidFill>
                    <a:schemeClr val="tx1"/>
                  </a:solidFill>
                  <a:latin typeface="Calibri Light" panose="020F0302020204030204" pitchFamily="34" charset="0"/>
                  <a:cs typeface="Calibri" panose="020F0502020204030204" pitchFamily="34" charset="0"/>
                  <a:sym typeface="Arial"/>
                </a:rPr>
                <a:t>en los espacios de participación en salud: definición e implementación de los programas del sector salud.</a:t>
              </a:r>
              <a:r>
                <a:rPr lang="es-ES" sz="1395" dirty="0">
                  <a:solidFill>
                    <a:schemeClr val="tx1"/>
                  </a:solidFill>
                  <a:latin typeface="Calibri Light" panose="020F0302020204030204" pitchFamily="34" charset="0"/>
                  <a:cs typeface="Calibri" panose="020F0502020204030204" pitchFamily="34" charset="0"/>
                </a:rPr>
                <a:t> </a:t>
              </a:r>
            </a:p>
          </p:txBody>
        </p:sp>
        <p:sp>
          <p:nvSpPr>
            <p:cNvPr id="47" name="Rectángulo redondeado 46"/>
            <p:cNvSpPr/>
            <p:nvPr/>
          </p:nvSpPr>
          <p:spPr>
            <a:xfrm>
              <a:off x="974127" y="5093585"/>
              <a:ext cx="6328210" cy="1309026"/>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31" indent="12650" algn="just" fontAlgn="ctr">
                <a:buClr>
                  <a:srgbClr val="000000"/>
                </a:buClr>
                <a:buFont typeface="Arial"/>
              </a:pPr>
              <a:r>
                <a:rPr lang="es-ES" sz="1395" dirty="0">
                  <a:solidFill>
                    <a:schemeClr val="tx1"/>
                  </a:solidFill>
                  <a:latin typeface="Calibri Light" panose="020F0302020204030204" pitchFamily="34" charset="0"/>
                  <a:cs typeface="Calibri" panose="020F0502020204030204" pitchFamily="34" charset="0"/>
                  <a:sym typeface="Arial"/>
                </a:rPr>
                <a:t>Realizar los </a:t>
              </a:r>
              <a:r>
                <a:rPr lang="es-ES" sz="1395" b="1" dirty="0">
                  <a:solidFill>
                    <a:schemeClr val="tx1"/>
                  </a:solidFill>
                  <a:latin typeface="Calibri Light" panose="020F0302020204030204" pitchFamily="34" charset="0"/>
                  <a:cs typeface="Calibri" panose="020F0502020204030204" pitchFamily="34" charset="0"/>
                  <a:sym typeface="Arial"/>
                </a:rPr>
                <a:t>ajustes normativos </a:t>
              </a:r>
              <a:r>
                <a:rPr lang="es-ES" sz="1395" dirty="0">
                  <a:solidFill>
                    <a:schemeClr val="tx1"/>
                  </a:solidFill>
                  <a:latin typeface="Calibri Light" panose="020F0302020204030204" pitchFamily="34" charset="0"/>
                  <a:cs typeface="Calibri" panose="020F0502020204030204" pitchFamily="34" charset="0"/>
                  <a:sym typeface="Arial"/>
                </a:rPr>
                <a:t>que permitan la participación en la gestión del sector salud en los diferentes niveles territoriales e institucionales para el cumplimento de los objetivos de la PPSS, en el marco de la ley estatutaria de salud. </a:t>
              </a:r>
            </a:p>
          </p:txBody>
        </p:sp>
        <p:sp>
          <p:nvSpPr>
            <p:cNvPr id="48" name="Rectángulo redondeado 47"/>
            <p:cNvSpPr/>
            <p:nvPr/>
          </p:nvSpPr>
          <p:spPr>
            <a:xfrm>
              <a:off x="409432" y="1730012"/>
              <a:ext cx="6892906" cy="260799"/>
            </a:xfrm>
            <a:prstGeom prst="round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95" b="1" dirty="0">
                  <a:solidFill>
                    <a:schemeClr val="tx1"/>
                  </a:solidFill>
                  <a:latin typeface="Calibri Light" panose="020F0302020204030204" pitchFamily="34" charset="0"/>
                </a:rPr>
                <a:t>Líneas de acción</a:t>
              </a:r>
              <a:endParaRPr lang="es-CO" sz="1395" b="1" dirty="0">
                <a:solidFill>
                  <a:schemeClr val="tx1"/>
                </a:solidFill>
                <a:latin typeface="Calibri Light" panose="020F0302020204030204" pitchFamily="34" charset="0"/>
              </a:endParaRPr>
            </a:p>
          </p:txBody>
        </p:sp>
      </p:grpSp>
    </p:spTree>
    <p:extLst>
      <p:ext uri="{BB962C8B-B14F-4D97-AF65-F5344CB8AC3E}">
        <p14:creationId xmlns:p14="http://schemas.microsoft.com/office/powerpoint/2010/main" val="15207216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exterior, ropa, de pie, mujer&#10;&#10;Descripción generada automáticamente">
            <a:extLst>
              <a:ext uri="{FF2B5EF4-FFF2-40B4-BE49-F238E27FC236}">
                <a16:creationId xmlns:a16="http://schemas.microsoft.com/office/drawing/2014/main" id="{75FB35BD-E43E-4ACD-8321-18E488AB77BC}"/>
              </a:ext>
            </a:extLst>
          </p:cNvPr>
          <p:cNvPicPr>
            <a:picLocks noChangeAspect="1"/>
          </p:cNvPicPr>
          <p:nvPr/>
        </p:nvPicPr>
        <p:blipFill>
          <a:blip r:embed="rId2"/>
          <a:stretch>
            <a:fillRect/>
          </a:stretch>
        </p:blipFill>
        <p:spPr>
          <a:xfrm>
            <a:off x="1487521" y="623823"/>
            <a:ext cx="9216958" cy="5189148"/>
          </a:xfrm>
          <a:prstGeom prst="rect">
            <a:avLst/>
          </a:prstGeom>
        </p:spPr>
      </p:pic>
    </p:spTree>
    <p:extLst>
      <p:ext uri="{BB962C8B-B14F-4D97-AF65-F5344CB8AC3E}">
        <p14:creationId xmlns:p14="http://schemas.microsoft.com/office/powerpoint/2010/main" val="694139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68061" y="377671"/>
            <a:ext cx="2913017" cy="424728"/>
          </a:xfrm>
          <a:prstGeom prst="rect">
            <a:avLst/>
          </a:prstGeom>
          <a:noFill/>
        </p:spPr>
        <p:txBody>
          <a:bodyPr vert="horz" wrap="none" lIns="91428" tIns="45718" rIns="91428" bIns="45718" rtlCol="0" anchor="ctr">
            <a:spAutoFit/>
          </a:bodyPr>
          <a:lstStyle>
            <a:lvl1pPr algn="l" defTabSz="914264"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264" rtl="0" eaLnBrk="1" fontAlgn="base" latinLnBrk="0" hangingPunct="1">
              <a:lnSpc>
                <a:spcPct val="90000"/>
              </a:lnSpc>
              <a:spcBef>
                <a:spcPct val="0"/>
              </a:spcBef>
              <a:spcAft>
                <a:spcPct val="0"/>
              </a:spcAft>
              <a:buClrTx/>
              <a:buSzTx/>
              <a:buFontTx/>
              <a:buNone/>
              <a:tabLst/>
              <a:defRPr/>
            </a:pPr>
            <a:r>
              <a:rPr lang="es-ES_tradnl" sz="2400" b="1" dirty="0">
                <a:solidFill>
                  <a:schemeClr val="accent6">
                    <a:lumMod val="50000"/>
                  </a:schemeClr>
                </a:solidFill>
                <a:latin typeface="Calibri Light" panose="020F0302020204030204" pitchFamily="34" charset="0"/>
                <a:cs typeface="Calibri Light" panose="020F0302020204030204" pitchFamily="34" charset="0"/>
              </a:rPr>
              <a:t>EJE </a:t>
            </a:r>
            <a:r>
              <a:rPr lang="es-ES_tradnl" sz="2400" b="1" noProof="0" dirty="0">
                <a:solidFill>
                  <a:schemeClr val="accent6">
                    <a:lumMod val="50000"/>
                  </a:schemeClr>
                </a:solidFill>
                <a:latin typeface="Calibri Light" panose="020F0302020204030204" pitchFamily="34" charset="0"/>
                <a:cs typeface="Calibri Light" panose="020F0302020204030204" pitchFamily="34" charset="0"/>
              </a:rPr>
              <a:t> </a:t>
            </a:r>
            <a:r>
              <a:rPr kumimoji="0" lang="es-ES_tradnl" sz="2400" b="1" i="0" u="none" strike="noStrike" kern="1200" cap="none" spc="0" normalizeH="0" baseline="0" noProof="0" dirty="0">
                <a:ln>
                  <a:noFill/>
                </a:ln>
                <a:solidFill>
                  <a:schemeClr val="accent6">
                    <a:lumMod val="50000"/>
                  </a:schemeClr>
                </a:solidFill>
                <a:effectLst/>
                <a:uLnTx/>
                <a:uFillTx/>
                <a:latin typeface="Calibri Light" panose="020F0302020204030204" pitchFamily="34" charset="0"/>
                <a:cs typeface="Calibri Light" panose="020F0302020204030204" pitchFamily="34" charset="0"/>
              </a:rPr>
              <a:t>ESTRATÉGICO #2:</a:t>
            </a:r>
            <a:endParaRPr kumimoji="0" lang="es-ES" sz="2400" b="1" i="0" u="none" strike="noStrike" kern="1200" cap="none" spc="0" normalizeH="0" baseline="0" noProof="0" dirty="0">
              <a:ln>
                <a:noFill/>
              </a:ln>
              <a:solidFill>
                <a:schemeClr val="accent6">
                  <a:lumMod val="50000"/>
                </a:schemeClr>
              </a:solidFill>
              <a:effectLst/>
              <a:uLnTx/>
              <a:uFillTx/>
              <a:latin typeface="Calibri Light" panose="020F0302020204030204" pitchFamily="34" charset="0"/>
              <a:cs typeface="Calibri Light" panose="020F0302020204030204" pitchFamily="34" charset="0"/>
            </a:endParaRPr>
          </a:p>
        </p:txBody>
      </p:sp>
      <p:graphicFrame>
        <p:nvGraphicFramePr>
          <p:cNvPr id="7" name="3 Marcador de contenido"/>
          <p:cNvGraphicFramePr>
            <a:graphicFrameLocks/>
          </p:cNvGraphicFramePr>
          <p:nvPr>
            <p:extLst>
              <p:ext uri="{D42A27DB-BD31-4B8C-83A1-F6EECF244321}">
                <p14:modId xmlns:p14="http://schemas.microsoft.com/office/powerpoint/2010/main" val="1785425577"/>
              </p:ext>
            </p:extLst>
          </p:nvPr>
        </p:nvGraphicFramePr>
        <p:xfrm>
          <a:off x="935627" y="993652"/>
          <a:ext cx="10439401" cy="4901883"/>
        </p:xfrm>
        <a:graphic>
          <a:graphicData uri="http://schemas.openxmlformats.org/drawingml/2006/table">
            <a:tbl>
              <a:tblPr firstRow="1" bandRow="1">
                <a:tableStyleId>{93296810-A885-4BE3-A3E7-6D5BEEA58F35}</a:tableStyleId>
              </a:tblPr>
              <a:tblGrid>
                <a:gridCol w="3614057">
                  <a:extLst>
                    <a:ext uri="{9D8B030D-6E8A-4147-A177-3AD203B41FA5}">
                      <a16:colId xmlns:a16="http://schemas.microsoft.com/office/drawing/2014/main" val="20000"/>
                    </a:ext>
                  </a:extLst>
                </a:gridCol>
                <a:gridCol w="6825344">
                  <a:extLst>
                    <a:ext uri="{9D8B030D-6E8A-4147-A177-3AD203B41FA5}">
                      <a16:colId xmlns:a16="http://schemas.microsoft.com/office/drawing/2014/main" val="20001"/>
                    </a:ext>
                  </a:extLst>
                </a:gridCol>
              </a:tblGrid>
              <a:tr h="561856">
                <a:tc>
                  <a:txBody>
                    <a:bodyPr/>
                    <a:lstStyle/>
                    <a:p>
                      <a:pPr marL="0" marR="0" lvl="1" algn="just" defTabSz="914400" rtl="0" eaLnBrk="1" latinLnBrk="0" hangingPunct="1">
                        <a:lnSpc>
                          <a:spcPct val="115000"/>
                        </a:lnSpc>
                        <a:spcBef>
                          <a:spcPts val="0"/>
                        </a:spcBef>
                        <a:spcAft>
                          <a:spcPts val="0"/>
                        </a:spcAft>
                        <a:buClr>
                          <a:srgbClr val="000000"/>
                        </a:buClr>
                        <a:buFont typeface="Arial"/>
                      </a:pPr>
                      <a:endParaRPr lang="es-ES" sz="1400" b="1" i="0" u="none" strike="noStrike" kern="1200" cap="none" dirty="0">
                        <a:solidFill>
                          <a:schemeClr val="bg1"/>
                        </a:solidFill>
                        <a:latin typeface="Arial" pitchFamily="34" charset="0"/>
                        <a:ea typeface="+mn-ea"/>
                        <a:cs typeface="Arial" pitchFamily="34" charset="0"/>
                        <a:sym typeface="Arial"/>
                      </a:endParaRPr>
                    </a:p>
                    <a:p>
                      <a:pPr marL="0" marR="0" lvl="1" algn="just" defTabSz="914400" rtl="0" eaLnBrk="1" latinLnBrk="0" hangingPunct="1">
                        <a:lnSpc>
                          <a:spcPct val="115000"/>
                        </a:lnSpc>
                        <a:spcBef>
                          <a:spcPts val="0"/>
                        </a:spcBef>
                        <a:spcAft>
                          <a:spcPts val="0"/>
                        </a:spcAft>
                        <a:buClr>
                          <a:srgbClr val="000000"/>
                        </a:buClr>
                        <a:buFont typeface="Arial"/>
                      </a:pPr>
                      <a:r>
                        <a:rPr lang="es-ES" sz="1400" b="1" i="0" u="none" strike="noStrike" kern="1200" cap="none" dirty="0">
                          <a:solidFill>
                            <a:schemeClr val="bg1"/>
                          </a:solidFill>
                          <a:latin typeface="Arial" pitchFamily="34" charset="0"/>
                          <a:ea typeface="+mn-ea"/>
                          <a:cs typeface="Arial" pitchFamily="34" charset="0"/>
                          <a:sym typeface="Arial"/>
                        </a:rPr>
                        <a:t>EJE ESTRATÉGICO  </a:t>
                      </a:r>
                    </a:p>
                    <a:p>
                      <a:pPr marL="0" marR="0" lvl="1" algn="just" defTabSz="914400" rtl="0" eaLnBrk="1" latinLnBrk="0" hangingPunct="1">
                        <a:lnSpc>
                          <a:spcPct val="115000"/>
                        </a:lnSpc>
                        <a:spcBef>
                          <a:spcPts val="0"/>
                        </a:spcBef>
                        <a:spcAft>
                          <a:spcPts val="0"/>
                        </a:spcAft>
                        <a:buClr>
                          <a:srgbClr val="000000"/>
                        </a:buClr>
                        <a:buFont typeface="Arial"/>
                      </a:pPr>
                      <a:endParaRPr lang="es-ES" sz="1200" b="1" i="0" u="none" strike="noStrike" kern="1200" cap="none" dirty="0">
                        <a:solidFill>
                          <a:schemeClr val="bg1"/>
                        </a:solidFill>
                        <a:latin typeface="Arial" pitchFamily="34" charset="0"/>
                        <a:ea typeface="+mn-ea"/>
                        <a:cs typeface="Arial" pitchFamily="34" charset="0"/>
                        <a:sym typeface="Arial"/>
                      </a:endParaRPr>
                    </a:p>
                  </a:txBody>
                  <a:tcPr marL="68580" marR="68580" marT="0" marB="0" anchor="ctr"/>
                </a:tc>
                <a:tc>
                  <a:txBody>
                    <a:bodyPr/>
                    <a:lstStyle/>
                    <a:p>
                      <a:pPr marL="0" marR="0" lvl="1" algn="just" defTabSz="914400" rtl="0" eaLnBrk="1" latinLnBrk="0" hangingPunct="1">
                        <a:lnSpc>
                          <a:spcPct val="115000"/>
                        </a:lnSpc>
                        <a:spcBef>
                          <a:spcPts val="0"/>
                        </a:spcBef>
                        <a:spcAft>
                          <a:spcPts val="0"/>
                        </a:spcAft>
                        <a:buClr>
                          <a:srgbClr val="000000"/>
                        </a:buClr>
                        <a:buFont typeface="Arial"/>
                      </a:pPr>
                      <a:r>
                        <a:rPr lang="es-ES_tradnl" sz="1400" b="1" i="0" u="none" strike="noStrike" kern="1200" cap="none" dirty="0">
                          <a:solidFill>
                            <a:schemeClr val="bg1"/>
                          </a:solidFill>
                          <a:latin typeface="Arial" pitchFamily="34" charset="0"/>
                          <a:ea typeface="+mn-ea"/>
                          <a:cs typeface="Arial" pitchFamily="34" charset="0"/>
                          <a:sym typeface="Arial"/>
                        </a:rPr>
                        <a:t>RESUMEN DEL SENTIDO DE LAS LÍNEAS DE ACCIÓN DEL EJE </a:t>
                      </a:r>
                      <a:endParaRPr lang="es-ES" sz="1400" b="1" i="0" u="none" strike="noStrike" kern="1200" cap="none" dirty="0">
                        <a:solidFill>
                          <a:schemeClr val="bg1"/>
                        </a:solidFill>
                        <a:latin typeface="Arial" pitchFamily="34" charset="0"/>
                        <a:ea typeface="+mn-ea"/>
                        <a:cs typeface="Arial" pitchFamily="34" charset="0"/>
                        <a:sym typeface="Arial"/>
                      </a:endParaRPr>
                    </a:p>
                  </a:txBody>
                  <a:tcPr marL="68580" marR="68580" marT="0" marB="0" anchor="ctr"/>
                </a:tc>
                <a:extLst>
                  <a:ext uri="{0D108BD9-81ED-4DB2-BD59-A6C34878D82A}">
                    <a16:rowId xmlns:a16="http://schemas.microsoft.com/office/drawing/2014/main" val="10000"/>
                  </a:ext>
                </a:extLst>
              </a:tr>
              <a:tr h="380113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 sz="3200" b="1" dirty="0">
                          <a:latin typeface="Calibri Light" panose="020F0302020204030204" pitchFamily="34" charset="0"/>
                          <a:cs typeface="Calibri Light" panose="020F0302020204030204" pitchFamily="34" charset="0"/>
                        </a:rPr>
                        <a:t>Empoderamiento de la ciudadanía y las organizaciones sociales en salud</a:t>
                      </a:r>
                      <a:endParaRPr lang="es-ES" sz="3200" b="1" dirty="0">
                        <a:latin typeface="Calibri Light" panose="020F0302020204030204" pitchFamily="34" charset="0"/>
                        <a:ea typeface="Calibri"/>
                        <a:cs typeface="Calibri Light" panose="020F0302020204030204" pitchFamily="34" charset="0"/>
                      </a:endParaRPr>
                    </a:p>
                  </a:txBody>
                  <a:tcPr marL="68580" marR="68580" marT="0" marB="0" anchor="ctr">
                    <a:solidFill>
                      <a:schemeClr val="accent5">
                        <a:lumMod val="60000"/>
                        <a:lumOff val="40000"/>
                      </a:schemeClr>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ES_tradnl" sz="2200" kern="1200" dirty="0">
                          <a:solidFill>
                            <a:schemeClr val="dk1"/>
                          </a:solidFill>
                          <a:latin typeface="Calibri Light" panose="020F0302020204030204" pitchFamily="34" charset="0"/>
                          <a:ea typeface="+mn-ea"/>
                          <a:cs typeface="Calibri Light" panose="020F0302020204030204" pitchFamily="34" charset="0"/>
                        </a:rPr>
                        <a:t>Se</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definen nueve líneas de acción orientadas al fortalecimiento de las capacidades de la ciudadanía para lograr un rol activo con una participación real que permita incidir y decidir en el marco de la gestión pública en salud. Definición de herramientas que le permitan a los espacios de participación formales: </a:t>
                      </a:r>
                      <a:r>
                        <a:rPr lang="es-ES_tradnl" sz="2200" kern="1200" dirty="0">
                          <a:solidFill>
                            <a:schemeClr val="dk1"/>
                          </a:solidFill>
                          <a:latin typeface="Calibri Light" panose="020F0302020204030204" pitchFamily="34" charset="0"/>
                          <a:ea typeface="+mn-ea"/>
                          <a:cs typeface="Calibri Light" panose="020F0302020204030204" pitchFamily="34" charset="0"/>
                        </a:rPr>
                        <a:t>Asociaciones de Usuarios, alianzas, Copacos, Comités, CTSSS cumplir</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con su papel dentro de las instancias del sector en el marco del derecho a la salud. De igual forma se trata de fortalecer a todas las organizaciones sociales autónomas que  trabajan por el cumplimiento del derecho a la salud.</a:t>
                      </a:r>
                      <a:endParaRPr lang="es-ES" sz="2200" kern="1200" dirty="0">
                        <a:solidFill>
                          <a:schemeClr val="dk1"/>
                        </a:solidFill>
                        <a:latin typeface="Calibri Light" panose="020F0302020204030204" pitchFamily="34" charset="0"/>
                        <a:ea typeface="+mn-ea"/>
                        <a:cs typeface="Calibri Light" panose="020F030202020403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96833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344956" y="1458413"/>
            <a:ext cx="5626118" cy="4391532"/>
            <a:chOff x="452276" y="1542197"/>
            <a:chExt cx="6126529" cy="5214347"/>
          </a:xfrm>
          <a:solidFill>
            <a:schemeClr val="accent4">
              <a:lumMod val="60000"/>
              <a:lumOff val="40000"/>
            </a:schemeClr>
          </a:solidFill>
        </p:grpSpPr>
        <p:sp>
          <p:nvSpPr>
            <p:cNvPr id="30" name="Rectángulo redondeado 29"/>
            <p:cNvSpPr/>
            <p:nvPr/>
          </p:nvSpPr>
          <p:spPr>
            <a:xfrm>
              <a:off x="464026" y="1877368"/>
              <a:ext cx="465000" cy="83606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dirty="0">
                  <a:solidFill>
                    <a:schemeClr val="tx1"/>
                  </a:solidFill>
                  <a:latin typeface="Calibri Light" panose="020F0302020204030204" pitchFamily="34" charset="0"/>
                </a:rPr>
                <a:t>a</a:t>
              </a:r>
              <a:endParaRPr lang="es-CO" sz="1992" dirty="0">
                <a:solidFill>
                  <a:schemeClr val="tx1"/>
                </a:solidFill>
                <a:latin typeface="Calibri Light" panose="020F0302020204030204" pitchFamily="34" charset="0"/>
              </a:endParaRPr>
            </a:p>
          </p:txBody>
        </p:sp>
        <p:sp>
          <p:nvSpPr>
            <p:cNvPr id="33" name="Rectángulo redondeado 32"/>
            <p:cNvSpPr/>
            <p:nvPr/>
          </p:nvSpPr>
          <p:spPr>
            <a:xfrm>
              <a:off x="464026" y="2749411"/>
              <a:ext cx="465000" cy="81815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dirty="0">
                  <a:solidFill>
                    <a:schemeClr val="tx1"/>
                  </a:solidFill>
                  <a:latin typeface="Calibri Light" panose="020F0302020204030204" pitchFamily="34" charset="0"/>
                </a:rPr>
                <a:t>b</a:t>
              </a:r>
              <a:endParaRPr lang="es-CO" sz="1992" dirty="0">
                <a:solidFill>
                  <a:schemeClr val="tx1"/>
                </a:solidFill>
                <a:latin typeface="Calibri Light" panose="020F0302020204030204" pitchFamily="34" charset="0"/>
              </a:endParaRPr>
            </a:p>
          </p:txBody>
        </p:sp>
        <p:sp>
          <p:nvSpPr>
            <p:cNvPr id="34" name="Rectángulo redondeado 33"/>
            <p:cNvSpPr/>
            <p:nvPr/>
          </p:nvSpPr>
          <p:spPr>
            <a:xfrm>
              <a:off x="452276" y="3611990"/>
              <a:ext cx="476749" cy="110271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dirty="0">
                  <a:solidFill>
                    <a:schemeClr val="tx1"/>
                  </a:solidFill>
                  <a:latin typeface="Calibri Light" panose="020F0302020204030204" pitchFamily="34" charset="0"/>
                </a:rPr>
                <a:t>c</a:t>
              </a:r>
              <a:endParaRPr lang="es-CO" sz="1992" dirty="0">
                <a:solidFill>
                  <a:schemeClr val="tx1"/>
                </a:solidFill>
                <a:latin typeface="Calibri Light" panose="020F0302020204030204" pitchFamily="34" charset="0"/>
              </a:endParaRPr>
            </a:p>
          </p:txBody>
        </p:sp>
        <p:sp>
          <p:nvSpPr>
            <p:cNvPr id="35" name="Rectángulo redondeado 34"/>
            <p:cNvSpPr/>
            <p:nvPr/>
          </p:nvSpPr>
          <p:spPr>
            <a:xfrm>
              <a:off x="464026" y="4745585"/>
              <a:ext cx="476749" cy="104631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dirty="0">
                  <a:solidFill>
                    <a:schemeClr val="tx1"/>
                  </a:solidFill>
                  <a:latin typeface="Calibri Light" panose="020F0302020204030204" pitchFamily="34" charset="0"/>
                </a:rPr>
                <a:t>d</a:t>
              </a:r>
              <a:endParaRPr lang="es-CO" sz="1992" dirty="0">
                <a:solidFill>
                  <a:schemeClr val="tx1"/>
                </a:solidFill>
                <a:latin typeface="Calibri Light" panose="020F0302020204030204" pitchFamily="34" charset="0"/>
              </a:endParaRPr>
            </a:p>
          </p:txBody>
        </p:sp>
        <p:sp>
          <p:nvSpPr>
            <p:cNvPr id="36" name="Rectángulo redondeado 35"/>
            <p:cNvSpPr/>
            <p:nvPr/>
          </p:nvSpPr>
          <p:spPr>
            <a:xfrm>
              <a:off x="464025" y="5832843"/>
              <a:ext cx="465000" cy="92370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dirty="0">
                  <a:solidFill>
                    <a:schemeClr val="tx1"/>
                  </a:solidFill>
                  <a:latin typeface="Calibri Light" panose="020F0302020204030204" pitchFamily="34" charset="0"/>
                </a:rPr>
                <a:t>e</a:t>
              </a:r>
              <a:endParaRPr lang="es-CO" sz="1992" dirty="0">
                <a:solidFill>
                  <a:schemeClr val="tx1"/>
                </a:solidFill>
                <a:latin typeface="Calibri Light" panose="020F0302020204030204" pitchFamily="34" charset="0"/>
              </a:endParaRPr>
            </a:p>
          </p:txBody>
        </p:sp>
        <p:sp>
          <p:nvSpPr>
            <p:cNvPr id="37" name="Rectángulo redondeado 36"/>
            <p:cNvSpPr/>
            <p:nvPr/>
          </p:nvSpPr>
          <p:spPr>
            <a:xfrm>
              <a:off x="929028" y="1861650"/>
              <a:ext cx="5649775" cy="85178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395" dirty="0">
                  <a:solidFill>
                    <a:schemeClr val="tx1"/>
                  </a:solidFill>
                  <a:latin typeface="Calibri Light" panose="020F0302020204030204" pitchFamily="34" charset="0"/>
                  <a:cs typeface="Calibri" panose="020F0502020204030204" pitchFamily="34" charset="0"/>
                  <a:sym typeface="Arial"/>
                </a:rPr>
                <a:t>Crear una estrategia pedagógica permanente en salud para cualificar a los ciudadanos en los procesos de participación, en los temas de interés en salud y en el derecho a la salud.</a:t>
              </a:r>
              <a:endParaRPr lang="es-ES" sz="1395" dirty="0">
                <a:solidFill>
                  <a:schemeClr val="tx1"/>
                </a:solidFill>
                <a:latin typeface="Calibri Light" panose="020F0302020204030204" pitchFamily="34" charset="0"/>
                <a:cs typeface="Calibri" panose="020F0502020204030204" pitchFamily="34" charset="0"/>
              </a:endParaRPr>
            </a:p>
          </p:txBody>
        </p:sp>
        <p:sp>
          <p:nvSpPr>
            <p:cNvPr id="39" name="Rectángulo redondeado 38"/>
            <p:cNvSpPr/>
            <p:nvPr/>
          </p:nvSpPr>
          <p:spPr>
            <a:xfrm>
              <a:off x="958403" y="2751168"/>
              <a:ext cx="5620401" cy="8291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395" dirty="0">
                  <a:solidFill>
                    <a:schemeClr val="tx1"/>
                  </a:solidFill>
                  <a:latin typeface="Calibri Light" panose="020F0302020204030204" pitchFamily="34" charset="0"/>
                  <a:cs typeface="Calibri" panose="020F0502020204030204" pitchFamily="34" charset="0"/>
                </a:rPr>
                <a:t> Establecer los incentivos que propicien la participación social y comunitaria.</a:t>
              </a:r>
            </a:p>
          </p:txBody>
        </p:sp>
        <p:sp>
          <p:nvSpPr>
            <p:cNvPr id="41" name="Rectángulo redondeado 40"/>
            <p:cNvSpPr/>
            <p:nvPr/>
          </p:nvSpPr>
          <p:spPr>
            <a:xfrm>
              <a:off x="958403" y="3620880"/>
              <a:ext cx="5620402" cy="108367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395" dirty="0">
                  <a:solidFill>
                    <a:schemeClr val="tx1"/>
                  </a:solidFill>
                  <a:latin typeface="Calibri Light" panose="020F0302020204030204" pitchFamily="34" charset="0"/>
                  <a:cs typeface="Calibri" panose="020F0502020204030204" pitchFamily="34" charset="0"/>
                </a:rPr>
                <a:t>Impulsar y promocionar las iniciativas del uso y apropiación de las Tecnologías de Información y las Comunicaciones (TICs) en las organizaciones sociales en salud.</a:t>
              </a:r>
            </a:p>
          </p:txBody>
        </p:sp>
        <p:sp>
          <p:nvSpPr>
            <p:cNvPr id="43" name="Rectángulo redondeado 42"/>
            <p:cNvSpPr/>
            <p:nvPr/>
          </p:nvSpPr>
          <p:spPr>
            <a:xfrm>
              <a:off x="974127" y="4746035"/>
              <a:ext cx="5604678" cy="104586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395" dirty="0">
                  <a:solidFill>
                    <a:schemeClr val="tx1"/>
                  </a:solidFill>
                  <a:latin typeface="Calibri Light" panose="020F0302020204030204" pitchFamily="34" charset="0"/>
                  <a:cs typeface="Calibri" panose="020F0502020204030204" pitchFamily="34" charset="0"/>
                </a:rPr>
                <a:t>Fortalecer las estrategias de información y comunicación incluido el acceso a medios, boletines, periódicos que posibilite espacios a las organizaciones para impulsar y visibilizar sus procesos participativos.</a:t>
              </a:r>
            </a:p>
          </p:txBody>
        </p:sp>
        <p:sp>
          <p:nvSpPr>
            <p:cNvPr id="44" name="Rectángulo redondeado 43"/>
            <p:cNvSpPr/>
            <p:nvPr/>
          </p:nvSpPr>
          <p:spPr>
            <a:xfrm>
              <a:off x="960482" y="5841527"/>
              <a:ext cx="5618323" cy="91501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395" dirty="0">
                  <a:solidFill>
                    <a:schemeClr val="tx1"/>
                  </a:solidFill>
                  <a:latin typeface="Calibri Light" panose="020F0302020204030204" pitchFamily="34" charset="0"/>
                  <a:cs typeface="Calibri" panose="020F0502020204030204" pitchFamily="34" charset="0"/>
                  <a:sym typeface="Arial"/>
                </a:rPr>
                <a:t>Promover las formas de convocatoria de los espacios de participación que reconozca las dinámicas territoriales y comunitarias del sector salud.</a:t>
              </a:r>
            </a:p>
          </p:txBody>
        </p:sp>
        <p:sp>
          <p:nvSpPr>
            <p:cNvPr id="47" name="Rectángulo redondeado 46"/>
            <p:cNvSpPr/>
            <p:nvPr/>
          </p:nvSpPr>
          <p:spPr>
            <a:xfrm>
              <a:off x="464025" y="1542197"/>
              <a:ext cx="6114779" cy="26982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95" dirty="0">
                  <a:solidFill>
                    <a:schemeClr val="tx1"/>
                  </a:solidFill>
                  <a:latin typeface="Calibri Light" panose="020F0302020204030204" pitchFamily="34" charset="0"/>
                </a:rPr>
                <a:t>Líneas de acción</a:t>
              </a:r>
              <a:endParaRPr lang="es-CO" sz="1395" dirty="0">
                <a:solidFill>
                  <a:schemeClr val="tx1"/>
                </a:solidFill>
                <a:latin typeface="Calibri Light" panose="020F0302020204030204" pitchFamily="34" charset="0"/>
              </a:endParaRPr>
            </a:p>
          </p:txBody>
        </p:sp>
      </p:grpSp>
      <p:grpSp>
        <p:nvGrpSpPr>
          <p:cNvPr id="23" name="Grupo 22"/>
          <p:cNvGrpSpPr/>
          <p:nvPr/>
        </p:nvGrpSpPr>
        <p:grpSpPr>
          <a:xfrm>
            <a:off x="225083" y="186269"/>
            <a:ext cx="11576548" cy="1057274"/>
            <a:chOff x="355598" y="2134967"/>
            <a:chExt cx="11492132" cy="916446"/>
          </a:xfrm>
        </p:grpSpPr>
        <p:sp>
          <p:nvSpPr>
            <p:cNvPr id="24" name="Rectángulo redondeado 23"/>
            <p:cNvSpPr/>
            <p:nvPr/>
          </p:nvSpPr>
          <p:spPr>
            <a:xfrm>
              <a:off x="1620225" y="2141052"/>
              <a:ext cx="2620799" cy="907200"/>
            </a:xfrm>
            <a:prstGeom prst="roundRect">
              <a:avLst/>
            </a:prstGeom>
            <a:solidFill>
              <a:schemeClr val="bg1">
                <a:lumMod val="6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 sz="1395" dirty="0">
                  <a:solidFill>
                    <a:schemeClr val="tx1"/>
                  </a:solidFill>
                  <a:latin typeface="Calibri Light" panose="020F0302020204030204" pitchFamily="34" charset="0"/>
                  <a:cs typeface="Calibri" panose="020F0502020204030204" pitchFamily="34" charset="0"/>
                </a:rPr>
                <a:t>Empoderamiento de la ciudadanía y las organizaciones sociales en salud. </a:t>
              </a:r>
              <a:r>
                <a:rPr lang="es-ES" sz="1395" b="1" dirty="0">
                  <a:solidFill>
                    <a:schemeClr val="tx1"/>
                  </a:solidFill>
                  <a:latin typeface="Calibri Light" panose="020F0302020204030204" pitchFamily="34" charset="0"/>
                  <a:cs typeface="Calibri" panose="020F0502020204030204" pitchFamily="34" charset="0"/>
                </a:rPr>
                <a:t>Líneas EPS: a, b, c, d, e y f</a:t>
              </a:r>
              <a:endParaRPr lang="es-CO" sz="1395" b="1" dirty="0">
                <a:solidFill>
                  <a:schemeClr val="tx1"/>
                </a:solidFill>
                <a:latin typeface="Calibri Light" panose="020F0302020204030204" pitchFamily="34" charset="0"/>
                <a:cs typeface="Calibri" panose="020F0502020204030204" pitchFamily="34" charset="0"/>
              </a:endParaRPr>
            </a:p>
          </p:txBody>
        </p:sp>
        <p:sp>
          <p:nvSpPr>
            <p:cNvPr id="25" name="Rectángulo redondeado 24"/>
            <p:cNvSpPr/>
            <p:nvPr/>
          </p:nvSpPr>
          <p:spPr>
            <a:xfrm>
              <a:off x="4294091" y="2134967"/>
              <a:ext cx="3931277" cy="907200"/>
            </a:xfrm>
            <a:prstGeom prst="roundRect">
              <a:avLst/>
            </a:prstGeom>
            <a:solidFill>
              <a:schemeClr val="bg1">
                <a:lumMod val="6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rPr>
                <a:t>Fortalecer capacidades ciudadanas: lograr un rol activo, participación real para incidir y decidir en la gestión pública en salud.</a:t>
              </a:r>
            </a:p>
          </p:txBody>
        </p:sp>
        <p:sp>
          <p:nvSpPr>
            <p:cNvPr id="26" name="Llamada rectangular redondeada 25"/>
            <p:cNvSpPr/>
            <p:nvPr/>
          </p:nvSpPr>
          <p:spPr>
            <a:xfrm>
              <a:off x="355598" y="2144213"/>
              <a:ext cx="1198800" cy="907200"/>
            </a:xfrm>
            <a:prstGeom prst="wedgeRoundRectCallout">
              <a:avLst/>
            </a:prstGeom>
            <a:solidFill>
              <a:schemeClr val="bg1">
                <a:lumMod val="6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188" dirty="0">
                  <a:solidFill>
                    <a:srgbClr val="073763"/>
                  </a:solidFill>
                  <a:latin typeface="Calibri Light" panose="020F0302020204030204" pitchFamily="34" charset="0"/>
                </a:rPr>
                <a:t>Eje2</a:t>
              </a:r>
              <a:endParaRPr lang="es-CO" sz="3188" dirty="0">
                <a:solidFill>
                  <a:srgbClr val="073763"/>
                </a:solidFill>
                <a:latin typeface="Calibri Light" panose="020F0302020204030204" pitchFamily="34" charset="0"/>
              </a:endParaRPr>
            </a:p>
          </p:txBody>
        </p:sp>
        <p:sp>
          <p:nvSpPr>
            <p:cNvPr id="27" name="Rectángulo redondeado 26"/>
            <p:cNvSpPr/>
            <p:nvPr/>
          </p:nvSpPr>
          <p:spPr>
            <a:xfrm>
              <a:off x="8292504" y="2144212"/>
              <a:ext cx="3555226" cy="907200"/>
            </a:xfrm>
            <a:prstGeom prst="roundRect">
              <a:avLst/>
            </a:prstGeom>
            <a:solidFill>
              <a:schemeClr val="bg1">
                <a:lumMod val="6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rPr>
                <a:t>Definir y brindar herramientas para que se cumpla este rol en sector: Coordinación – Alianzas en el marco del derecho a la salud</a:t>
              </a:r>
            </a:p>
          </p:txBody>
        </p:sp>
      </p:grpSp>
      <p:grpSp>
        <p:nvGrpSpPr>
          <p:cNvPr id="52" name="Grupo 51"/>
          <p:cNvGrpSpPr/>
          <p:nvPr/>
        </p:nvGrpSpPr>
        <p:grpSpPr>
          <a:xfrm>
            <a:off x="6001651" y="1458413"/>
            <a:ext cx="5651088" cy="4407816"/>
            <a:chOff x="205581" y="1723674"/>
            <a:chExt cx="6921841" cy="4789699"/>
          </a:xfrm>
        </p:grpSpPr>
        <p:sp>
          <p:nvSpPr>
            <p:cNvPr id="53" name="Rectángulo redondeado 52"/>
            <p:cNvSpPr/>
            <p:nvPr/>
          </p:nvSpPr>
          <p:spPr>
            <a:xfrm>
              <a:off x="205582" y="2045197"/>
              <a:ext cx="465000" cy="836063"/>
            </a:xfrm>
            <a:prstGeom prst="round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dirty="0">
                  <a:solidFill>
                    <a:schemeClr val="tx1"/>
                  </a:solidFill>
                  <a:latin typeface="Calibri Light" panose="020F0302020204030204" pitchFamily="34" charset="0"/>
                </a:rPr>
                <a:t>f</a:t>
              </a:r>
              <a:endParaRPr lang="es-CO" sz="1992" dirty="0">
                <a:solidFill>
                  <a:schemeClr val="tx1"/>
                </a:solidFill>
                <a:latin typeface="Calibri Light" panose="020F0302020204030204" pitchFamily="34" charset="0"/>
              </a:endParaRPr>
            </a:p>
          </p:txBody>
        </p:sp>
        <p:sp>
          <p:nvSpPr>
            <p:cNvPr id="54" name="Rectángulo redondeado 53"/>
            <p:cNvSpPr/>
            <p:nvPr/>
          </p:nvSpPr>
          <p:spPr>
            <a:xfrm>
              <a:off x="205582" y="2931527"/>
              <a:ext cx="465001" cy="104370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dirty="0">
                  <a:solidFill>
                    <a:schemeClr val="tx1"/>
                  </a:solidFill>
                  <a:latin typeface="Calibri Light" panose="020F0302020204030204" pitchFamily="34" charset="0"/>
                </a:rPr>
                <a:t>g</a:t>
              </a:r>
              <a:endParaRPr lang="es-CO" sz="1992" dirty="0">
                <a:solidFill>
                  <a:schemeClr val="tx1"/>
                </a:solidFill>
                <a:latin typeface="Calibri Light" panose="020F0302020204030204" pitchFamily="34" charset="0"/>
              </a:endParaRPr>
            </a:p>
          </p:txBody>
        </p:sp>
        <p:sp>
          <p:nvSpPr>
            <p:cNvPr id="55" name="Rectángulo redondeado 54"/>
            <p:cNvSpPr/>
            <p:nvPr/>
          </p:nvSpPr>
          <p:spPr>
            <a:xfrm>
              <a:off x="205581" y="4024646"/>
              <a:ext cx="494377" cy="137934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dirty="0">
                  <a:solidFill>
                    <a:schemeClr val="tx1"/>
                  </a:solidFill>
                  <a:latin typeface="Calibri Light" panose="020F0302020204030204" pitchFamily="34" charset="0"/>
                </a:rPr>
                <a:t>h</a:t>
              </a:r>
              <a:endParaRPr lang="es-CO" sz="1992" dirty="0">
                <a:solidFill>
                  <a:schemeClr val="tx1"/>
                </a:solidFill>
                <a:latin typeface="Calibri Light" panose="020F0302020204030204" pitchFamily="34" charset="0"/>
              </a:endParaRPr>
            </a:p>
          </p:txBody>
        </p:sp>
        <p:sp>
          <p:nvSpPr>
            <p:cNvPr id="56" name="Rectángulo redondeado 55"/>
            <p:cNvSpPr/>
            <p:nvPr/>
          </p:nvSpPr>
          <p:spPr>
            <a:xfrm>
              <a:off x="205582" y="5449363"/>
              <a:ext cx="476750" cy="104631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dirty="0">
                  <a:solidFill>
                    <a:schemeClr val="tx1"/>
                  </a:solidFill>
                  <a:latin typeface="Calibri Light" panose="020F0302020204030204" pitchFamily="34" charset="0"/>
                </a:rPr>
                <a:t>i</a:t>
              </a:r>
              <a:endParaRPr lang="es-CO" sz="1992" dirty="0">
                <a:solidFill>
                  <a:schemeClr val="tx1"/>
                </a:solidFill>
                <a:latin typeface="Calibri Light" panose="020F0302020204030204" pitchFamily="34" charset="0"/>
              </a:endParaRPr>
            </a:p>
          </p:txBody>
        </p:sp>
        <p:sp>
          <p:nvSpPr>
            <p:cNvPr id="57" name="Rectángulo redondeado 56"/>
            <p:cNvSpPr/>
            <p:nvPr/>
          </p:nvSpPr>
          <p:spPr>
            <a:xfrm>
              <a:off x="670583" y="2029479"/>
              <a:ext cx="6426254" cy="85178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buClr>
                  <a:srgbClr val="000000"/>
                </a:buClr>
                <a:buFont typeface="Arial"/>
              </a:pPr>
              <a:r>
                <a:rPr lang="es-ES" sz="1395" dirty="0">
                  <a:solidFill>
                    <a:schemeClr val="tx1"/>
                  </a:solidFill>
                  <a:latin typeface="Calibri Light" panose="020F0302020204030204" pitchFamily="34" charset="0"/>
                  <a:cs typeface="Calibri" panose="020F0502020204030204" pitchFamily="34" charset="0"/>
                  <a:sym typeface="Arial"/>
                </a:rPr>
                <a:t>Gestionar recursos para la financiación de iniciativas comunitarias para que la comunidad incida, intervenga y decida en el ciclo de las políticas en salud.</a:t>
              </a:r>
              <a:endParaRPr lang="es-ES" sz="1395" dirty="0">
                <a:solidFill>
                  <a:schemeClr val="tx1"/>
                </a:solidFill>
                <a:latin typeface="Calibri Light" panose="020F0302020204030204" pitchFamily="34" charset="0"/>
                <a:cs typeface="Calibri" panose="020F0502020204030204" pitchFamily="34" charset="0"/>
              </a:endParaRPr>
            </a:p>
          </p:txBody>
        </p:sp>
        <p:sp>
          <p:nvSpPr>
            <p:cNvPr id="58" name="Rectángulo redondeado 57"/>
            <p:cNvSpPr/>
            <p:nvPr/>
          </p:nvSpPr>
          <p:spPr>
            <a:xfrm>
              <a:off x="699959" y="2933284"/>
              <a:ext cx="6396878" cy="10419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395" dirty="0">
                  <a:solidFill>
                    <a:schemeClr val="tx1"/>
                  </a:solidFill>
                  <a:latin typeface="Calibri Light" panose="020F0302020204030204" pitchFamily="34" charset="0"/>
                  <a:cs typeface="Calibri" panose="020F0502020204030204" pitchFamily="34" charset="0"/>
                </a:rPr>
                <a:t> Definir los lineamientos que permitan a las entidades territoriales el establecimiento en sus presupuestos de los recursos necesarios para garantizar la participación de la comunidad en los espacios requeridos para la deliberación de las políticas públicas.</a:t>
              </a:r>
            </a:p>
          </p:txBody>
        </p:sp>
        <p:sp>
          <p:nvSpPr>
            <p:cNvPr id="59" name="Rectángulo redondeado 58"/>
            <p:cNvSpPr/>
            <p:nvPr/>
          </p:nvSpPr>
          <p:spPr>
            <a:xfrm>
              <a:off x="716564" y="4052378"/>
              <a:ext cx="6365760" cy="135161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395" dirty="0">
                  <a:solidFill>
                    <a:schemeClr val="tx1"/>
                  </a:solidFill>
                  <a:latin typeface="Calibri Light" panose="020F0302020204030204" pitchFamily="34" charset="0"/>
                  <a:cs typeface="Calibri" panose="020F0502020204030204" pitchFamily="34" charset="0"/>
                </a:rPr>
                <a:t>Definir los mecanismos para fortalecer la representación de las comunidades en los espacios de incidencia en la política pública en salud.</a:t>
              </a:r>
            </a:p>
          </p:txBody>
        </p:sp>
        <p:sp>
          <p:nvSpPr>
            <p:cNvPr id="60" name="Rectángulo redondeado 59"/>
            <p:cNvSpPr/>
            <p:nvPr/>
          </p:nvSpPr>
          <p:spPr>
            <a:xfrm>
              <a:off x="701168" y="5449813"/>
              <a:ext cx="6426254" cy="106356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395" dirty="0">
                  <a:solidFill>
                    <a:schemeClr val="tx1"/>
                  </a:solidFill>
                  <a:latin typeface="Calibri Light" panose="020F0302020204030204" pitchFamily="34" charset="0"/>
                  <a:cs typeface="Calibri" panose="020F0502020204030204" pitchFamily="34" charset="0"/>
                </a:rPr>
                <a:t>Definir los mecanismos de consulta y de transferencia de la información requerida para garantizar la participación de la comunidad, en las definiciones de política integral de salud, en las prioridades en salud, así como en inclusiones y exclusiones.</a:t>
              </a:r>
            </a:p>
          </p:txBody>
        </p:sp>
        <p:sp>
          <p:nvSpPr>
            <p:cNvPr id="61" name="Rectángulo redondeado 60"/>
            <p:cNvSpPr/>
            <p:nvPr/>
          </p:nvSpPr>
          <p:spPr>
            <a:xfrm>
              <a:off x="205581" y="1723674"/>
              <a:ext cx="6891256" cy="25076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95" dirty="0">
                  <a:solidFill>
                    <a:schemeClr val="tx1"/>
                  </a:solidFill>
                  <a:latin typeface="Calibri Light" panose="020F0302020204030204" pitchFamily="34" charset="0"/>
                </a:rPr>
                <a:t>Líneas de acción</a:t>
              </a:r>
              <a:endParaRPr lang="es-CO" sz="1395" dirty="0">
                <a:solidFill>
                  <a:schemeClr val="tx1"/>
                </a:solidFill>
                <a:latin typeface="Calibri Light" panose="020F0302020204030204" pitchFamily="34" charset="0"/>
              </a:endParaRPr>
            </a:p>
          </p:txBody>
        </p:sp>
      </p:grpSp>
    </p:spTree>
    <p:extLst>
      <p:ext uri="{BB962C8B-B14F-4D97-AF65-F5344CB8AC3E}">
        <p14:creationId xmlns:p14="http://schemas.microsoft.com/office/powerpoint/2010/main" val="23602538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p:cTn id="18" dur="500" fill="hold"/>
                                        <p:tgtEl>
                                          <p:spTgt spid="52"/>
                                        </p:tgtEl>
                                        <p:attrNameLst>
                                          <p:attrName>ppt_w</p:attrName>
                                        </p:attrNameLst>
                                      </p:cBhvr>
                                      <p:tavLst>
                                        <p:tav tm="0">
                                          <p:val>
                                            <p:fltVal val="0"/>
                                          </p:val>
                                        </p:tav>
                                        <p:tav tm="100000">
                                          <p:val>
                                            <p:strVal val="#ppt_w"/>
                                          </p:val>
                                        </p:tav>
                                      </p:tavLst>
                                    </p:anim>
                                    <p:anim calcmode="lin" valueType="num">
                                      <p:cBhvr>
                                        <p:cTn id="19" dur="500" fill="hold"/>
                                        <p:tgtEl>
                                          <p:spTgt spid="52"/>
                                        </p:tgtEl>
                                        <p:attrNameLst>
                                          <p:attrName>ppt_h</p:attrName>
                                        </p:attrNameLst>
                                      </p:cBhvr>
                                      <p:tavLst>
                                        <p:tav tm="0">
                                          <p:val>
                                            <p:fltVal val="0"/>
                                          </p:val>
                                        </p:tav>
                                        <p:tav tm="100000">
                                          <p:val>
                                            <p:strVal val="#ppt_h"/>
                                          </p:val>
                                        </p:tav>
                                      </p:tavLst>
                                    </p:anim>
                                    <p:animEffect transition="in" filter="fade">
                                      <p:cBhvr>
                                        <p:cTn id="2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persona, exterior&#10;&#10;Descripción generada automáticamente">
            <a:extLst>
              <a:ext uri="{FF2B5EF4-FFF2-40B4-BE49-F238E27FC236}">
                <a16:creationId xmlns:a16="http://schemas.microsoft.com/office/drawing/2014/main" id="{1B6A801F-D6D1-4101-B6FD-04D75CBB0CCB}"/>
              </a:ext>
            </a:extLst>
          </p:cNvPr>
          <p:cNvPicPr>
            <a:picLocks noChangeAspect="1"/>
          </p:cNvPicPr>
          <p:nvPr/>
        </p:nvPicPr>
        <p:blipFill>
          <a:blip r:embed="rId2"/>
          <a:stretch>
            <a:fillRect/>
          </a:stretch>
        </p:blipFill>
        <p:spPr>
          <a:xfrm>
            <a:off x="2118367" y="534663"/>
            <a:ext cx="7955265" cy="5306162"/>
          </a:xfrm>
          <a:prstGeom prst="rect">
            <a:avLst/>
          </a:prstGeom>
        </p:spPr>
      </p:pic>
    </p:spTree>
    <p:extLst>
      <p:ext uri="{BB962C8B-B14F-4D97-AF65-F5344CB8AC3E}">
        <p14:creationId xmlns:p14="http://schemas.microsoft.com/office/powerpoint/2010/main" val="3950285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100955" y="625825"/>
            <a:ext cx="2981946" cy="424728"/>
          </a:xfrm>
          <a:prstGeom prst="rect">
            <a:avLst/>
          </a:prstGeom>
          <a:noFill/>
        </p:spPr>
        <p:txBody>
          <a:bodyPr vert="horz" wrap="none" lIns="91428" tIns="45718" rIns="91428" bIns="45718" rtlCol="0" anchor="ctr">
            <a:spAutoFit/>
          </a:bodyPr>
          <a:lstStyle>
            <a:lvl1pPr algn="l" defTabSz="914264"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264" rtl="0" eaLnBrk="1" fontAlgn="base" latinLnBrk="0" hangingPunct="1">
              <a:lnSpc>
                <a:spcPct val="90000"/>
              </a:lnSpc>
              <a:spcBef>
                <a:spcPct val="0"/>
              </a:spcBef>
              <a:spcAft>
                <a:spcPct val="0"/>
              </a:spcAft>
              <a:buClrTx/>
              <a:buSzTx/>
              <a:buFontTx/>
              <a:buNone/>
              <a:tabLst/>
              <a:defRPr/>
            </a:pPr>
            <a:r>
              <a:rPr lang="es-ES_tradnl" sz="2400" b="1" dirty="0">
                <a:solidFill>
                  <a:schemeClr val="accent6">
                    <a:lumMod val="50000"/>
                  </a:schemeClr>
                </a:solidFill>
                <a:latin typeface="Calibri Light" panose="020F0302020204030204" pitchFamily="34" charset="0"/>
                <a:cs typeface="Calibri Light" panose="020F0302020204030204" pitchFamily="34" charset="0"/>
              </a:rPr>
              <a:t>EJE </a:t>
            </a:r>
            <a:r>
              <a:rPr lang="es-ES_tradnl" sz="2400" b="1" noProof="0" dirty="0">
                <a:solidFill>
                  <a:schemeClr val="accent6">
                    <a:lumMod val="50000"/>
                  </a:schemeClr>
                </a:solidFill>
                <a:latin typeface="Calibri Light" panose="020F0302020204030204" pitchFamily="34" charset="0"/>
                <a:cs typeface="Calibri Light" panose="020F0302020204030204" pitchFamily="34" charset="0"/>
              </a:rPr>
              <a:t> </a:t>
            </a:r>
            <a:r>
              <a:rPr kumimoji="0" lang="es-ES_tradnl" sz="2400" b="1" i="0" u="none" strike="noStrike" kern="1200" cap="none" spc="0" normalizeH="0" baseline="0" noProof="0" dirty="0">
                <a:ln>
                  <a:noFill/>
                </a:ln>
                <a:solidFill>
                  <a:schemeClr val="accent6">
                    <a:lumMod val="50000"/>
                  </a:schemeClr>
                </a:solidFill>
                <a:effectLst/>
                <a:uLnTx/>
                <a:uFillTx/>
                <a:latin typeface="Calibri Light" panose="020F0302020204030204" pitchFamily="34" charset="0"/>
                <a:cs typeface="Calibri Light" panose="020F0302020204030204" pitchFamily="34" charset="0"/>
              </a:rPr>
              <a:t>ESTRATÉGICO #3</a:t>
            </a:r>
            <a:r>
              <a:rPr kumimoji="0" lang="es-ES_tradnl" sz="2400" b="1" i="0" u="none" strike="noStrike" kern="1200" cap="none" spc="0" normalizeH="0" baseline="0" noProof="0" dirty="0">
                <a:ln>
                  <a:noFill/>
                </a:ln>
                <a:solidFill>
                  <a:schemeClr val="accent6">
                    <a:lumMod val="50000"/>
                  </a:schemeClr>
                </a:solidFill>
                <a:effectLst/>
                <a:uLnTx/>
                <a:uFillTx/>
                <a:latin typeface="Calibri"/>
                <a:ea typeface="+mj-ea"/>
                <a:cs typeface="+mj-cs"/>
              </a:rPr>
              <a:t>: </a:t>
            </a:r>
            <a:endParaRPr kumimoji="0" lang="es-ES" sz="2400" b="1" i="0" u="none" strike="noStrike" kern="1200" cap="none" spc="0" normalizeH="0" baseline="0" noProof="0" dirty="0">
              <a:ln>
                <a:noFill/>
              </a:ln>
              <a:solidFill>
                <a:schemeClr val="accent6">
                  <a:lumMod val="50000"/>
                </a:schemeClr>
              </a:solidFill>
              <a:effectLst/>
              <a:uLnTx/>
              <a:uFillTx/>
              <a:latin typeface="Calibri"/>
              <a:ea typeface="+mj-ea"/>
              <a:cs typeface="+mj-cs"/>
            </a:endParaRPr>
          </a:p>
        </p:txBody>
      </p:sp>
      <p:graphicFrame>
        <p:nvGraphicFramePr>
          <p:cNvPr id="6" name="3 Marcador de contenido"/>
          <p:cNvGraphicFramePr>
            <a:graphicFrameLocks/>
          </p:cNvGraphicFramePr>
          <p:nvPr>
            <p:extLst>
              <p:ext uri="{D42A27DB-BD31-4B8C-83A1-F6EECF244321}">
                <p14:modId xmlns:p14="http://schemas.microsoft.com/office/powerpoint/2010/main" val="2062930489"/>
              </p:ext>
            </p:extLst>
          </p:nvPr>
        </p:nvGraphicFramePr>
        <p:xfrm>
          <a:off x="902368" y="1455821"/>
          <a:ext cx="10582061" cy="4249812"/>
        </p:xfrm>
        <a:graphic>
          <a:graphicData uri="http://schemas.openxmlformats.org/drawingml/2006/table">
            <a:tbl>
              <a:tblPr firstRow="1" bandRow="1">
                <a:tableStyleId>{93296810-A885-4BE3-A3E7-6D5BEEA58F35}</a:tableStyleId>
              </a:tblPr>
              <a:tblGrid>
                <a:gridCol w="3472831">
                  <a:extLst>
                    <a:ext uri="{9D8B030D-6E8A-4147-A177-3AD203B41FA5}">
                      <a16:colId xmlns:a16="http://schemas.microsoft.com/office/drawing/2014/main" val="20000"/>
                    </a:ext>
                  </a:extLst>
                </a:gridCol>
                <a:gridCol w="7109230">
                  <a:extLst>
                    <a:ext uri="{9D8B030D-6E8A-4147-A177-3AD203B41FA5}">
                      <a16:colId xmlns:a16="http://schemas.microsoft.com/office/drawing/2014/main" val="20001"/>
                    </a:ext>
                  </a:extLst>
                </a:gridCol>
              </a:tblGrid>
              <a:tr h="721666">
                <a:tc>
                  <a:txBody>
                    <a:bodyPr/>
                    <a:lstStyle/>
                    <a:p>
                      <a:pPr marL="0" marR="0" lvl="1" algn="just" defTabSz="914400" rtl="0" eaLnBrk="1" latinLnBrk="0" hangingPunct="1">
                        <a:lnSpc>
                          <a:spcPct val="115000"/>
                        </a:lnSpc>
                        <a:spcBef>
                          <a:spcPts val="0"/>
                        </a:spcBef>
                        <a:spcAft>
                          <a:spcPts val="0"/>
                        </a:spcAft>
                        <a:buClr>
                          <a:srgbClr val="000000"/>
                        </a:buClr>
                        <a:buFont typeface="Arial"/>
                      </a:pPr>
                      <a:endParaRPr lang="es-ES" sz="1200" b="1" i="0" u="none" strike="noStrike" kern="1200" cap="none" dirty="0">
                        <a:solidFill>
                          <a:schemeClr val="bg1"/>
                        </a:solidFill>
                        <a:latin typeface="Arial" pitchFamily="34" charset="0"/>
                        <a:ea typeface="+mn-ea"/>
                        <a:cs typeface="Arial" pitchFamily="34" charset="0"/>
                        <a:sym typeface="Arial"/>
                      </a:endParaRPr>
                    </a:p>
                    <a:p>
                      <a:pPr marL="0" marR="0" lvl="1" algn="just" defTabSz="914400" rtl="0" eaLnBrk="1" latinLnBrk="0" hangingPunct="1">
                        <a:lnSpc>
                          <a:spcPct val="115000"/>
                        </a:lnSpc>
                        <a:spcBef>
                          <a:spcPts val="0"/>
                        </a:spcBef>
                        <a:spcAft>
                          <a:spcPts val="0"/>
                        </a:spcAft>
                        <a:buClr>
                          <a:srgbClr val="000000"/>
                        </a:buClr>
                        <a:buFont typeface="Arial"/>
                      </a:pPr>
                      <a:r>
                        <a:rPr lang="es-ES" sz="1400" b="1" i="0" u="none" strike="noStrike" kern="1200" cap="none" dirty="0">
                          <a:solidFill>
                            <a:schemeClr val="bg1"/>
                          </a:solidFill>
                          <a:latin typeface="Arial" pitchFamily="34" charset="0"/>
                          <a:ea typeface="+mn-ea"/>
                          <a:cs typeface="Arial" pitchFamily="34" charset="0"/>
                          <a:sym typeface="Arial"/>
                        </a:rPr>
                        <a:t>EJE ESTRATÉGICO </a:t>
                      </a:r>
                    </a:p>
                  </a:txBody>
                  <a:tcPr marL="68580" marR="68580" marT="0" marB="0"/>
                </a:tc>
                <a:tc>
                  <a:txBody>
                    <a:bodyPr/>
                    <a:lstStyle/>
                    <a:p>
                      <a:pPr marL="0" marR="0" lvl="1" indent="0" algn="just" defTabSz="914400" rtl="0" eaLnBrk="1" fontAlgn="auto" latinLnBrk="0" hangingPunct="1">
                        <a:lnSpc>
                          <a:spcPct val="115000"/>
                        </a:lnSpc>
                        <a:spcBef>
                          <a:spcPts val="0"/>
                        </a:spcBef>
                        <a:spcAft>
                          <a:spcPts val="0"/>
                        </a:spcAft>
                        <a:buClr>
                          <a:srgbClr val="000000"/>
                        </a:buClr>
                        <a:buSzTx/>
                        <a:buFont typeface="Arial"/>
                        <a:buNone/>
                        <a:tabLst/>
                        <a:defRPr/>
                      </a:pPr>
                      <a:endParaRPr lang="es-ES_tradnl" sz="1400" b="1" i="0" u="none" strike="noStrike" kern="1200" cap="none" dirty="0">
                        <a:solidFill>
                          <a:schemeClr val="bg1"/>
                        </a:solidFill>
                        <a:latin typeface="Arial" pitchFamily="34" charset="0"/>
                        <a:ea typeface="+mn-ea"/>
                        <a:cs typeface="Arial" pitchFamily="34" charset="0"/>
                        <a:sym typeface="Arial"/>
                      </a:endParaRPr>
                    </a:p>
                    <a:p>
                      <a:pPr marL="0" marR="0" lvl="1"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es-ES_tradnl" sz="1400" b="1" i="0" u="none" strike="noStrike" kern="1200" cap="none" dirty="0">
                          <a:solidFill>
                            <a:schemeClr val="bg1"/>
                          </a:solidFill>
                          <a:latin typeface="Arial" pitchFamily="34" charset="0"/>
                          <a:ea typeface="+mn-ea"/>
                          <a:cs typeface="Arial" pitchFamily="34" charset="0"/>
                          <a:sym typeface="Arial"/>
                        </a:rPr>
                        <a:t>RESUMEN DEL SENTIDO DE LAS LÍNEAS DE ACCIÓN DEL EJE </a:t>
                      </a:r>
                      <a:endParaRPr lang="es-ES" sz="1400" b="1" i="0" u="none" strike="noStrike" kern="1200" cap="none" dirty="0">
                        <a:solidFill>
                          <a:schemeClr val="bg1"/>
                        </a:solidFill>
                        <a:latin typeface="Arial" pitchFamily="34" charset="0"/>
                        <a:ea typeface="+mn-ea"/>
                        <a:cs typeface="Arial" pitchFamily="34" charset="0"/>
                        <a:sym typeface="Arial"/>
                      </a:endParaRPr>
                    </a:p>
                    <a:p>
                      <a:pPr marL="0" marR="0" lvl="1" algn="just" defTabSz="914400" rtl="0" eaLnBrk="1" latinLnBrk="0" hangingPunct="1">
                        <a:lnSpc>
                          <a:spcPct val="115000"/>
                        </a:lnSpc>
                        <a:spcBef>
                          <a:spcPts val="0"/>
                        </a:spcBef>
                        <a:spcAft>
                          <a:spcPts val="0"/>
                        </a:spcAft>
                        <a:buClr>
                          <a:srgbClr val="000000"/>
                        </a:buClr>
                        <a:buFont typeface="Arial"/>
                      </a:pPr>
                      <a:endParaRPr lang="es-ES" sz="1200" b="1" i="0" u="none" strike="noStrike" kern="1200" cap="none" dirty="0">
                        <a:solidFill>
                          <a:schemeClr val="bg1"/>
                        </a:solidFill>
                        <a:latin typeface="Arial" pitchFamily="34" charset="0"/>
                        <a:ea typeface="+mn-ea"/>
                        <a:cs typeface="Arial" pitchFamily="34" charset="0"/>
                        <a:sym typeface="Arial"/>
                      </a:endParaRPr>
                    </a:p>
                  </a:txBody>
                  <a:tcPr marL="68580" marR="68580" marT="0" marB="0"/>
                </a:tc>
                <a:extLst>
                  <a:ext uri="{0D108BD9-81ED-4DB2-BD59-A6C34878D82A}">
                    <a16:rowId xmlns:a16="http://schemas.microsoft.com/office/drawing/2014/main" val="10000"/>
                  </a:ext>
                </a:extLst>
              </a:tr>
              <a:tr h="3528146">
                <a:tc>
                  <a:txBody>
                    <a:bodyPr/>
                    <a:lstStyle/>
                    <a:p>
                      <a:pPr algn="just">
                        <a:lnSpc>
                          <a:spcPct val="115000"/>
                        </a:lnSpc>
                        <a:spcAft>
                          <a:spcPts val="0"/>
                        </a:spcAft>
                      </a:pPr>
                      <a:r>
                        <a:rPr lang="es-ES" sz="3200" b="1" dirty="0">
                          <a:solidFill>
                            <a:srgbClr val="000000"/>
                          </a:solidFill>
                          <a:latin typeface="Calibri Light" panose="020F0302020204030204" pitchFamily="34" charset="0"/>
                          <a:ea typeface="Calibri"/>
                          <a:cs typeface="Calibri Light" panose="020F0302020204030204" pitchFamily="34" charset="0"/>
                        </a:rPr>
                        <a:t>Impulso a la cultura de la salud</a:t>
                      </a:r>
                    </a:p>
                  </a:txBody>
                  <a:tcPr marL="68580" marR="68580" marT="0" marB="0" anchor="ctr">
                    <a:solidFill>
                      <a:schemeClr val="accent5">
                        <a:lumMod val="60000"/>
                        <a:lumOff val="40000"/>
                      </a:schemeClr>
                    </a:solidFill>
                  </a:tcPr>
                </a:tc>
                <a:tc>
                  <a:txBody>
                    <a:bodyPr/>
                    <a:lstStyle/>
                    <a:p>
                      <a:pPr marL="0" algn="just" defTabSz="914400" rtl="0" eaLnBrk="1" latinLnBrk="0" hangingPunct="1">
                        <a:lnSpc>
                          <a:spcPct val="115000"/>
                        </a:lnSpc>
                        <a:spcAft>
                          <a:spcPts val="0"/>
                        </a:spcAft>
                      </a:pPr>
                      <a:r>
                        <a:rPr lang="es-ES_tradnl" sz="2200" kern="1200" dirty="0">
                          <a:solidFill>
                            <a:schemeClr val="dk1"/>
                          </a:solidFill>
                          <a:latin typeface="Calibri Light" panose="020F0302020204030204" pitchFamily="34" charset="0"/>
                          <a:ea typeface="+mn-ea"/>
                          <a:cs typeface="Calibri Light" panose="020F0302020204030204" pitchFamily="34" charset="0"/>
                        </a:rPr>
                        <a:t>Este</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eje con cinco líneas de acción pretende que el Estado garantice el </a:t>
                      </a:r>
                      <a:r>
                        <a:rPr lang="es-ES_tradnl" sz="2200" kern="1200" dirty="0">
                          <a:solidFill>
                            <a:schemeClr val="dk1"/>
                          </a:solidFill>
                          <a:latin typeface="Calibri Light" panose="020F0302020204030204" pitchFamily="34" charset="0"/>
                          <a:ea typeface="+mn-ea"/>
                          <a:cs typeface="Calibri Light" panose="020F0302020204030204" pitchFamily="34" charset="0"/>
                        </a:rPr>
                        <a:t> ejercicio del cuidado (colectivo) y del autocuidado (individual) como elemento esencial para el cumplimiento del derecho a la salud.  </a:t>
                      </a:r>
                    </a:p>
                    <a:p>
                      <a:pPr marL="0" algn="just" defTabSz="914400" rtl="0" eaLnBrk="1" latinLnBrk="0" hangingPunct="1">
                        <a:lnSpc>
                          <a:spcPct val="115000"/>
                        </a:lnSpc>
                        <a:spcAft>
                          <a:spcPts val="0"/>
                        </a:spcAft>
                      </a:pPr>
                      <a:r>
                        <a:rPr lang="es-ES_tradnl" sz="2200" kern="1200" dirty="0">
                          <a:solidFill>
                            <a:schemeClr val="dk1"/>
                          </a:solidFill>
                          <a:latin typeface="Calibri Light" panose="020F0302020204030204" pitchFamily="34" charset="0"/>
                          <a:ea typeface="+mn-ea"/>
                          <a:cs typeface="Calibri Light" panose="020F0302020204030204" pitchFamily="34" charset="0"/>
                        </a:rPr>
                        <a:t>Incorporar a la ciudadanía en los programas de prevención y promoción, e incorporar la PPSS en los lineamientos de salud pública orientados a las entidades territoriales. </a:t>
                      </a:r>
                      <a:endParaRPr lang="es-ES" sz="2200" kern="1200" dirty="0">
                        <a:solidFill>
                          <a:schemeClr val="dk1"/>
                        </a:solidFill>
                        <a:latin typeface="Calibri Light" panose="020F0302020204030204" pitchFamily="34" charset="0"/>
                        <a:ea typeface="+mn-ea"/>
                        <a:cs typeface="Calibri Light" panose="020F030202020403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85529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p:cNvGrpSpPr/>
          <p:nvPr/>
        </p:nvGrpSpPr>
        <p:grpSpPr>
          <a:xfrm>
            <a:off x="1139482" y="1632024"/>
            <a:ext cx="10621109" cy="4262339"/>
            <a:chOff x="459733" y="1542197"/>
            <a:chExt cx="5627328" cy="4849747"/>
          </a:xfrm>
          <a:solidFill>
            <a:srgbClr val="92D050">
              <a:alpha val="48000"/>
            </a:srgbClr>
          </a:solidFill>
        </p:grpSpPr>
        <p:sp>
          <p:nvSpPr>
            <p:cNvPr id="22" name="Rectángulo redondeado 21"/>
            <p:cNvSpPr/>
            <p:nvPr/>
          </p:nvSpPr>
          <p:spPr>
            <a:xfrm>
              <a:off x="464026" y="1877368"/>
              <a:ext cx="465000" cy="836063"/>
            </a:xfrm>
            <a:prstGeom prst="roundRect">
              <a:avLst/>
            </a:prstGeom>
            <a:solidFill>
              <a:srgbClr val="92D05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a</a:t>
              </a:r>
              <a:endParaRPr lang="es-CO" sz="1992" b="1" dirty="0">
                <a:solidFill>
                  <a:schemeClr val="tx1"/>
                </a:solidFill>
                <a:latin typeface="Calibri Light" panose="020F0302020204030204" pitchFamily="34" charset="0"/>
              </a:endParaRPr>
            </a:p>
          </p:txBody>
        </p:sp>
        <p:sp>
          <p:nvSpPr>
            <p:cNvPr id="23" name="Rectángulo redondeado 22"/>
            <p:cNvSpPr/>
            <p:nvPr/>
          </p:nvSpPr>
          <p:spPr>
            <a:xfrm>
              <a:off x="464026" y="2749411"/>
              <a:ext cx="465000" cy="818154"/>
            </a:xfrm>
            <a:prstGeom prst="roundRect">
              <a:avLst/>
            </a:prstGeom>
            <a:solidFill>
              <a:srgbClr val="92D05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b</a:t>
              </a:r>
              <a:endParaRPr lang="es-CO" sz="1992" b="1" dirty="0">
                <a:solidFill>
                  <a:schemeClr val="tx1"/>
                </a:solidFill>
                <a:latin typeface="Calibri Light" panose="020F0302020204030204" pitchFamily="34" charset="0"/>
              </a:endParaRPr>
            </a:p>
          </p:txBody>
        </p:sp>
        <p:sp>
          <p:nvSpPr>
            <p:cNvPr id="24" name="Rectángulo redondeado 23"/>
            <p:cNvSpPr/>
            <p:nvPr/>
          </p:nvSpPr>
          <p:spPr>
            <a:xfrm>
              <a:off x="459733" y="3611991"/>
              <a:ext cx="476749" cy="986386"/>
            </a:xfrm>
            <a:prstGeom prst="roundRect">
              <a:avLst/>
            </a:prstGeom>
            <a:solidFill>
              <a:srgbClr val="92D05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c</a:t>
              </a:r>
              <a:endParaRPr lang="es-CO" sz="1992" b="1" dirty="0">
                <a:solidFill>
                  <a:schemeClr val="tx1"/>
                </a:solidFill>
                <a:latin typeface="Calibri Light" panose="020F0302020204030204" pitchFamily="34" charset="0"/>
              </a:endParaRPr>
            </a:p>
          </p:txBody>
        </p:sp>
        <p:sp>
          <p:nvSpPr>
            <p:cNvPr id="25" name="Rectángulo redondeado 24"/>
            <p:cNvSpPr/>
            <p:nvPr/>
          </p:nvSpPr>
          <p:spPr>
            <a:xfrm>
              <a:off x="464026" y="4636401"/>
              <a:ext cx="476749" cy="1046314"/>
            </a:xfrm>
            <a:prstGeom prst="roundRect">
              <a:avLst/>
            </a:prstGeom>
            <a:solidFill>
              <a:srgbClr val="92D05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d</a:t>
              </a:r>
              <a:endParaRPr lang="es-CO" sz="1992" b="1" dirty="0">
                <a:solidFill>
                  <a:schemeClr val="tx1"/>
                </a:solidFill>
                <a:latin typeface="Calibri Light" panose="020F0302020204030204" pitchFamily="34" charset="0"/>
              </a:endParaRPr>
            </a:p>
          </p:txBody>
        </p:sp>
        <p:sp>
          <p:nvSpPr>
            <p:cNvPr id="26" name="Rectángulo redondeado 25"/>
            <p:cNvSpPr/>
            <p:nvPr/>
          </p:nvSpPr>
          <p:spPr>
            <a:xfrm>
              <a:off x="464025" y="5723659"/>
              <a:ext cx="465000" cy="66828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e</a:t>
              </a:r>
              <a:endParaRPr lang="es-CO" sz="1992" b="1" dirty="0">
                <a:solidFill>
                  <a:schemeClr val="tx1"/>
                </a:solidFill>
                <a:latin typeface="Calibri Light" panose="020F0302020204030204" pitchFamily="34" charset="0"/>
              </a:endParaRPr>
            </a:p>
          </p:txBody>
        </p:sp>
        <p:sp>
          <p:nvSpPr>
            <p:cNvPr id="27" name="Rectángulo redondeado 26"/>
            <p:cNvSpPr/>
            <p:nvPr/>
          </p:nvSpPr>
          <p:spPr>
            <a:xfrm>
              <a:off x="929027" y="1861650"/>
              <a:ext cx="5158034" cy="85178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594" dirty="0">
                  <a:solidFill>
                    <a:schemeClr val="tx1"/>
                  </a:solidFill>
                  <a:latin typeface="Calibri Light" panose="020F0302020204030204" pitchFamily="34" charset="0"/>
                  <a:cs typeface="Calibri" panose="020F0502020204030204" pitchFamily="34" charset="0"/>
                  <a:sym typeface="Arial"/>
                </a:rPr>
                <a:t>Definir e implementar las </a:t>
              </a:r>
              <a:r>
                <a:rPr lang="es-ES" sz="1594" b="1" dirty="0">
                  <a:solidFill>
                    <a:schemeClr val="tx1"/>
                  </a:solidFill>
                  <a:latin typeface="Calibri Light" panose="020F0302020204030204" pitchFamily="34" charset="0"/>
                  <a:cs typeface="Calibri" panose="020F0502020204030204" pitchFamily="34" charset="0"/>
                  <a:sym typeface="Arial"/>
                </a:rPr>
                <a:t>estrategias de incidencia y formación </a:t>
              </a:r>
              <a:r>
                <a:rPr lang="es-ES" sz="1594" dirty="0">
                  <a:solidFill>
                    <a:schemeClr val="tx1"/>
                  </a:solidFill>
                  <a:latin typeface="Calibri Light" panose="020F0302020204030204" pitchFamily="34" charset="0"/>
                  <a:cs typeface="Calibri" panose="020F0502020204030204" pitchFamily="34" charset="0"/>
                  <a:sym typeface="Arial"/>
                </a:rPr>
                <a:t>para fortalecer la salud pública en concertación con las comunidades.</a:t>
              </a:r>
              <a:endParaRPr lang="es-ES" sz="1594" dirty="0">
                <a:solidFill>
                  <a:schemeClr val="tx1"/>
                </a:solidFill>
                <a:latin typeface="Calibri Light" panose="020F0302020204030204" pitchFamily="34" charset="0"/>
                <a:cs typeface="Calibri" panose="020F0502020204030204" pitchFamily="34" charset="0"/>
              </a:endParaRPr>
            </a:p>
          </p:txBody>
        </p:sp>
        <p:sp>
          <p:nvSpPr>
            <p:cNvPr id="31" name="Rectángulo redondeado 30"/>
            <p:cNvSpPr/>
            <p:nvPr/>
          </p:nvSpPr>
          <p:spPr>
            <a:xfrm>
              <a:off x="958403" y="2751168"/>
              <a:ext cx="5128658" cy="8291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594" dirty="0">
                  <a:solidFill>
                    <a:schemeClr val="tx1"/>
                  </a:solidFill>
                  <a:latin typeface="Calibri Light" panose="020F0302020204030204" pitchFamily="34" charset="0"/>
                  <a:cs typeface="Calibri" panose="020F0502020204030204" pitchFamily="34" charset="0"/>
                </a:rPr>
                <a:t>Diseñar una </a:t>
              </a:r>
              <a:r>
                <a:rPr lang="es-ES" sz="1594" b="1" dirty="0">
                  <a:solidFill>
                    <a:schemeClr val="tx1"/>
                  </a:solidFill>
                  <a:latin typeface="Calibri Light" panose="020F0302020204030204" pitchFamily="34" charset="0"/>
                  <a:cs typeface="Calibri" panose="020F0502020204030204" pitchFamily="34" charset="0"/>
                </a:rPr>
                <a:t>estrategia de comunicación e información</a:t>
              </a:r>
              <a:r>
                <a:rPr lang="es-ES" sz="1594" dirty="0">
                  <a:solidFill>
                    <a:schemeClr val="tx1"/>
                  </a:solidFill>
                  <a:latin typeface="Calibri Light" panose="020F0302020204030204" pitchFamily="34" charset="0"/>
                  <a:cs typeface="Calibri" panose="020F0502020204030204" pitchFamily="34" charset="0"/>
                </a:rPr>
                <a:t> para la promoción y socialización de una cultura de bienestar y salud con perspectiva comunitaria.</a:t>
              </a:r>
            </a:p>
          </p:txBody>
        </p:sp>
        <p:sp>
          <p:nvSpPr>
            <p:cNvPr id="36" name="Rectángulo redondeado 35"/>
            <p:cNvSpPr/>
            <p:nvPr/>
          </p:nvSpPr>
          <p:spPr>
            <a:xfrm>
              <a:off x="958402" y="3620880"/>
              <a:ext cx="5128659" cy="97749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594" dirty="0">
                  <a:solidFill>
                    <a:schemeClr val="tx1"/>
                  </a:solidFill>
                  <a:latin typeface="Calibri Light" panose="020F0302020204030204" pitchFamily="34" charset="0"/>
                  <a:cs typeface="Calibri" panose="020F0502020204030204" pitchFamily="34" charset="0"/>
                </a:rPr>
                <a:t>Promover un </a:t>
              </a:r>
              <a:r>
                <a:rPr lang="es-ES" sz="1594" b="1" dirty="0">
                  <a:solidFill>
                    <a:schemeClr val="tx1"/>
                  </a:solidFill>
                  <a:latin typeface="Calibri Light" panose="020F0302020204030204" pitchFamily="34" charset="0"/>
                  <a:cs typeface="Calibri" panose="020F0502020204030204" pitchFamily="34" charset="0"/>
                </a:rPr>
                <a:t>programa de formación de formadores comunitarios </a:t>
              </a:r>
              <a:r>
                <a:rPr lang="es-ES" sz="1594" dirty="0">
                  <a:solidFill>
                    <a:schemeClr val="tx1"/>
                  </a:solidFill>
                  <a:latin typeface="Calibri Light" panose="020F0302020204030204" pitchFamily="34" charset="0"/>
                  <a:cs typeface="Calibri" panose="020F0502020204030204" pitchFamily="34" charset="0"/>
                </a:rPr>
                <a:t>en salud pública con enfoque de derechos para implementar la PPSS.</a:t>
              </a:r>
            </a:p>
          </p:txBody>
        </p:sp>
        <p:sp>
          <p:nvSpPr>
            <p:cNvPr id="46" name="Rectángulo redondeado 45"/>
            <p:cNvSpPr/>
            <p:nvPr/>
          </p:nvSpPr>
          <p:spPr>
            <a:xfrm>
              <a:off x="974127" y="4636851"/>
              <a:ext cx="5112934" cy="104586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594" dirty="0">
                  <a:solidFill>
                    <a:schemeClr val="tx1"/>
                  </a:solidFill>
                  <a:latin typeface="Calibri Light" panose="020F0302020204030204" pitchFamily="34" charset="0"/>
                  <a:cs typeface="Calibri" panose="020F0502020204030204" pitchFamily="34" charset="0"/>
                </a:rPr>
                <a:t>Conformar y/o consolidar </a:t>
              </a:r>
              <a:r>
                <a:rPr lang="es-ES" sz="1594" b="1" dirty="0">
                  <a:solidFill>
                    <a:schemeClr val="tx1"/>
                  </a:solidFill>
                  <a:latin typeface="Calibri Light" panose="020F0302020204030204" pitchFamily="34" charset="0"/>
                  <a:cs typeface="Calibri" panose="020F0502020204030204" pitchFamily="34" charset="0"/>
                </a:rPr>
                <a:t>mecanismos de espacios para que la ciudadanía participe y se apropie </a:t>
              </a:r>
              <a:r>
                <a:rPr lang="es-ES" sz="1594" dirty="0">
                  <a:solidFill>
                    <a:schemeClr val="tx1"/>
                  </a:solidFill>
                  <a:latin typeface="Calibri Light" panose="020F0302020204030204" pitchFamily="34" charset="0"/>
                  <a:cs typeface="Calibri" panose="020F0502020204030204" pitchFamily="34" charset="0"/>
                </a:rPr>
                <a:t>de los programas de promoción y prevención.</a:t>
              </a:r>
            </a:p>
          </p:txBody>
        </p:sp>
        <p:sp>
          <p:nvSpPr>
            <p:cNvPr id="49" name="Rectángulo redondeado 48"/>
            <p:cNvSpPr/>
            <p:nvPr/>
          </p:nvSpPr>
          <p:spPr>
            <a:xfrm>
              <a:off x="960482" y="5718695"/>
              <a:ext cx="5126579" cy="67314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594" b="1" dirty="0">
                  <a:solidFill>
                    <a:schemeClr val="tx1"/>
                  </a:solidFill>
                  <a:latin typeface="Calibri Light" panose="020F0302020204030204" pitchFamily="34" charset="0"/>
                  <a:cs typeface="Calibri" panose="020F0502020204030204" pitchFamily="34" charset="0"/>
                  <a:sym typeface="Arial"/>
                </a:rPr>
                <a:t>Incorporar la PPSS en los lineamientos de Salud pública </a:t>
              </a:r>
              <a:r>
                <a:rPr lang="es-ES" sz="1594" dirty="0">
                  <a:solidFill>
                    <a:schemeClr val="tx1"/>
                  </a:solidFill>
                  <a:latin typeface="Calibri Light" panose="020F0302020204030204" pitchFamily="34" charset="0"/>
                  <a:cs typeface="Calibri" panose="020F0502020204030204" pitchFamily="34" charset="0"/>
                  <a:sym typeface="Arial"/>
                </a:rPr>
                <a:t>orientados a las entidades.</a:t>
              </a:r>
            </a:p>
          </p:txBody>
        </p:sp>
        <p:sp>
          <p:nvSpPr>
            <p:cNvPr id="52" name="Rectángulo redondeado 51"/>
            <p:cNvSpPr/>
            <p:nvPr/>
          </p:nvSpPr>
          <p:spPr>
            <a:xfrm>
              <a:off x="464025" y="1542197"/>
              <a:ext cx="5623036" cy="26982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94" b="1" dirty="0">
                  <a:solidFill>
                    <a:schemeClr val="tx1"/>
                  </a:solidFill>
                  <a:latin typeface="Calibri Light" panose="020F0302020204030204" pitchFamily="34" charset="0"/>
                </a:rPr>
                <a:t>Líneas de acción</a:t>
              </a:r>
              <a:endParaRPr lang="es-CO" sz="1594" b="1" dirty="0">
                <a:solidFill>
                  <a:schemeClr val="tx1"/>
                </a:solidFill>
                <a:latin typeface="Calibri Light" panose="020F0302020204030204" pitchFamily="34" charset="0"/>
              </a:endParaRPr>
            </a:p>
          </p:txBody>
        </p:sp>
      </p:grpSp>
      <p:grpSp>
        <p:nvGrpSpPr>
          <p:cNvPr id="29" name="Grupo 28"/>
          <p:cNvGrpSpPr/>
          <p:nvPr/>
        </p:nvGrpSpPr>
        <p:grpSpPr>
          <a:xfrm>
            <a:off x="801858" y="222727"/>
            <a:ext cx="10786078" cy="1203892"/>
            <a:chOff x="292099" y="3129027"/>
            <a:chExt cx="10591801" cy="935969"/>
          </a:xfrm>
        </p:grpSpPr>
        <p:sp>
          <p:nvSpPr>
            <p:cNvPr id="30" name="Rectángulo redondeado 29"/>
            <p:cNvSpPr/>
            <p:nvPr/>
          </p:nvSpPr>
          <p:spPr>
            <a:xfrm>
              <a:off x="1522784" y="3129027"/>
              <a:ext cx="1639516" cy="907202"/>
            </a:xfrm>
            <a:prstGeom prst="round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594" dirty="0">
                  <a:solidFill>
                    <a:schemeClr val="tx1"/>
                  </a:solidFill>
                  <a:latin typeface="Calibri Light" panose="020F0302020204030204" pitchFamily="34" charset="0"/>
                  <a:cs typeface="Calibri" panose="020F0502020204030204" pitchFamily="34" charset="0"/>
                  <a:sym typeface="Arial"/>
                </a:rPr>
                <a:t>Impulso a la cultura de la salud. </a:t>
              </a:r>
              <a:r>
                <a:rPr lang="es-ES" sz="1594" b="1" dirty="0">
                  <a:solidFill>
                    <a:schemeClr val="tx1"/>
                  </a:solidFill>
                  <a:latin typeface="Calibri Light" panose="020F0302020204030204" pitchFamily="34" charset="0"/>
                  <a:cs typeface="Calibri" panose="020F0502020204030204" pitchFamily="34" charset="0"/>
                  <a:sym typeface="Arial"/>
                </a:rPr>
                <a:t>Líneas EPS: a, b, c y d.</a:t>
              </a:r>
              <a:endParaRPr lang="es-ES" sz="1594" b="1" dirty="0">
                <a:solidFill>
                  <a:srgbClr val="000000"/>
                </a:solidFill>
                <a:latin typeface="Calibri Light" panose="020F0302020204030204" pitchFamily="34" charset="0"/>
                <a:ea typeface="Calibri"/>
                <a:cs typeface="Calibri" panose="020F0502020204030204" pitchFamily="34" charset="0"/>
              </a:endParaRPr>
            </a:p>
          </p:txBody>
        </p:sp>
        <p:sp>
          <p:nvSpPr>
            <p:cNvPr id="33" name="Rectángulo redondeado 32"/>
            <p:cNvSpPr/>
            <p:nvPr/>
          </p:nvSpPr>
          <p:spPr>
            <a:xfrm>
              <a:off x="3205401" y="3129027"/>
              <a:ext cx="4201114" cy="907201"/>
            </a:xfrm>
            <a:prstGeom prst="round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sym typeface="Arial"/>
                </a:rPr>
                <a:t>Busca que el Estado garantice: </a:t>
              </a:r>
              <a:r>
                <a:rPr lang="es-ES_tradnl" sz="1395" b="1" dirty="0">
                  <a:solidFill>
                    <a:schemeClr val="accent6">
                      <a:lumMod val="75000"/>
                    </a:schemeClr>
                  </a:solidFill>
                  <a:latin typeface="Calibri Light" panose="020F0302020204030204" pitchFamily="34" charset="0"/>
                  <a:cs typeface="Calibri" panose="020F0502020204030204" pitchFamily="34" charset="0"/>
                  <a:sym typeface="Arial"/>
                </a:rPr>
                <a:t>ejercicio del cuidado (colectivo) y del autocuidado (individual) </a:t>
              </a:r>
              <a:r>
                <a:rPr lang="es-ES_tradnl" sz="1395" dirty="0">
                  <a:solidFill>
                    <a:schemeClr val="dk1"/>
                  </a:solidFill>
                  <a:latin typeface="Calibri Light" panose="020F0302020204030204" pitchFamily="34" charset="0"/>
                  <a:cs typeface="Calibri" panose="020F0502020204030204" pitchFamily="34" charset="0"/>
                  <a:sym typeface="Arial"/>
                </a:rPr>
                <a:t>como elemento esencial para el cumplimiento del derecho a la salud. </a:t>
              </a:r>
              <a:endParaRPr lang="es-ES_tradnl" sz="1395" dirty="0">
                <a:solidFill>
                  <a:schemeClr val="dk1"/>
                </a:solidFill>
                <a:latin typeface="Calibri Light" panose="020F0302020204030204" pitchFamily="34" charset="0"/>
                <a:cs typeface="Calibri" panose="020F0502020204030204" pitchFamily="34" charset="0"/>
              </a:endParaRPr>
            </a:p>
          </p:txBody>
        </p:sp>
        <p:sp>
          <p:nvSpPr>
            <p:cNvPr id="34" name="Llamada rectangular redondeada 33"/>
            <p:cNvSpPr/>
            <p:nvPr/>
          </p:nvSpPr>
          <p:spPr>
            <a:xfrm>
              <a:off x="292099" y="3157796"/>
              <a:ext cx="1198799" cy="907200"/>
            </a:xfrm>
            <a:prstGeom prst="wedgeRoundRectCallou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188" b="1" dirty="0">
                  <a:solidFill>
                    <a:srgbClr val="073763"/>
                  </a:solidFill>
                  <a:latin typeface="Calibri Light" panose="020F0302020204030204" pitchFamily="34" charset="0"/>
                </a:rPr>
                <a:t>Eje 3</a:t>
              </a:r>
              <a:endParaRPr lang="es-CO" sz="3188" b="1" dirty="0">
                <a:solidFill>
                  <a:srgbClr val="073763"/>
                </a:solidFill>
                <a:latin typeface="Calibri Light" panose="020F0302020204030204" pitchFamily="34" charset="0"/>
              </a:endParaRPr>
            </a:p>
          </p:txBody>
        </p:sp>
        <p:sp>
          <p:nvSpPr>
            <p:cNvPr id="35" name="Rectángulo redondeado 34"/>
            <p:cNvSpPr/>
            <p:nvPr/>
          </p:nvSpPr>
          <p:spPr>
            <a:xfrm>
              <a:off x="7438401" y="3136685"/>
              <a:ext cx="3445499" cy="899543"/>
            </a:xfrm>
            <a:prstGeom prst="round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r>
                <a:rPr lang="es-ES_tradnl" sz="1395" dirty="0">
                  <a:solidFill>
                    <a:schemeClr val="dk1"/>
                  </a:solidFill>
                  <a:latin typeface="Calibri Light" panose="020F0302020204030204" pitchFamily="34" charset="0"/>
                  <a:cs typeface="Calibri" panose="020F0502020204030204" pitchFamily="34" charset="0"/>
                  <a:sym typeface="Arial"/>
                </a:rPr>
                <a:t>Incorporar a la ciudadanía en los programas de PyP y a la PPSS en los lineamientos de salud pública orientados a las Entidades Territoriales.</a:t>
              </a:r>
              <a:endParaRPr lang="es-ES_tradnl" sz="1395" dirty="0">
                <a:solidFill>
                  <a:schemeClr val="dk1"/>
                </a:solidFill>
                <a:latin typeface="Calibri Light" panose="020F0302020204030204" pitchFamily="34" charset="0"/>
                <a:cs typeface="Calibri" panose="020F0502020204030204" pitchFamily="34" charset="0"/>
              </a:endParaRPr>
            </a:p>
          </p:txBody>
        </p:sp>
      </p:grpSp>
    </p:spTree>
    <p:extLst>
      <p:ext uri="{BB962C8B-B14F-4D97-AF65-F5344CB8AC3E}">
        <p14:creationId xmlns:p14="http://schemas.microsoft.com/office/powerpoint/2010/main" val="30087178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árbol, caballo, exterior, animal&#10;&#10;Descripción generada automáticamente">
            <a:extLst>
              <a:ext uri="{FF2B5EF4-FFF2-40B4-BE49-F238E27FC236}">
                <a16:creationId xmlns:a16="http://schemas.microsoft.com/office/drawing/2014/main" id="{EF9C0B78-08CC-4C38-B41D-E4A021817AE5}"/>
              </a:ext>
            </a:extLst>
          </p:cNvPr>
          <p:cNvPicPr>
            <a:picLocks noChangeAspect="1"/>
          </p:cNvPicPr>
          <p:nvPr/>
        </p:nvPicPr>
        <p:blipFill>
          <a:blip r:embed="rId2"/>
          <a:stretch>
            <a:fillRect/>
          </a:stretch>
        </p:blipFill>
        <p:spPr>
          <a:xfrm>
            <a:off x="1806932" y="165713"/>
            <a:ext cx="8578135" cy="5721616"/>
          </a:xfrm>
          <a:prstGeom prst="rect">
            <a:avLst/>
          </a:prstGeom>
        </p:spPr>
      </p:pic>
    </p:spTree>
    <p:extLst>
      <p:ext uri="{BB962C8B-B14F-4D97-AF65-F5344CB8AC3E}">
        <p14:creationId xmlns:p14="http://schemas.microsoft.com/office/powerpoint/2010/main" val="1776260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120180" y="582484"/>
            <a:ext cx="2913017" cy="424728"/>
          </a:xfrm>
          <a:prstGeom prst="rect">
            <a:avLst/>
          </a:prstGeom>
          <a:noFill/>
        </p:spPr>
        <p:txBody>
          <a:bodyPr vert="horz" wrap="none" lIns="91428" tIns="45718" rIns="91428" bIns="45718" rtlCol="0" anchor="ctr">
            <a:spAutoFit/>
          </a:bodyPr>
          <a:lstStyle>
            <a:lvl1pPr algn="l" defTabSz="914264"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264" rtl="0" eaLnBrk="1" fontAlgn="base" latinLnBrk="0" hangingPunct="1">
              <a:lnSpc>
                <a:spcPct val="90000"/>
              </a:lnSpc>
              <a:spcBef>
                <a:spcPct val="0"/>
              </a:spcBef>
              <a:spcAft>
                <a:spcPct val="0"/>
              </a:spcAft>
              <a:buClrTx/>
              <a:buSzTx/>
              <a:buFontTx/>
              <a:buNone/>
              <a:tabLst/>
              <a:defRPr/>
            </a:pPr>
            <a:r>
              <a:rPr lang="es-ES_tradnl" sz="2400" b="1" dirty="0">
                <a:solidFill>
                  <a:schemeClr val="accent6">
                    <a:lumMod val="50000"/>
                  </a:schemeClr>
                </a:solidFill>
                <a:latin typeface="Calibri Light" panose="020F0302020204030204" pitchFamily="34" charset="0"/>
                <a:cs typeface="Calibri Light" panose="020F0302020204030204" pitchFamily="34" charset="0"/>
              </a:rPr>
              <a:t>EJE </a:t>
            </a:r>
            <a:r>
              <a:rPr lang="es-ES_tradnl" sz="2400" b="1" noProof="0" dirty="0">
                <a:solidFill>
                  <a:schemeClr val="accent6">
                    <a:lumMod val="50000"/>
                  </a:schemeClr>
                </a:solidFill>
                <a:latin typeface="Calibri Light" panose="020F0302020204030204" pitchFamily="34" charset="0"/>
                <a:cs typeface="Calibri Light" panose="020F0302020204030204" pitchFamily="34" charset="0"/>
              </a:rPr>
              <a:t> </a:t>
            </a:r>
            <a:r>
              <a:rPr kumimoji="0" lang="es-ES_tradnl" sz="2400" b="1" i="0" u="none" strike="noStrike" kern="1200" cap="none" spc="0" normalizeH="0" baseline="0" noProof="0" dirty="0">
                <a:ln>
                  <a:noFill/>
                </a:ln>
                <a:solidFill>
                  <a:schemeClr val="accent6">
                    <a:lumMod val="50000"/>
                  </a:schemeClr>
                </a:solidFill>
                <a:effectLst/>
                <a:uLnTx/>
                <a:uFillTx/>
                <a:latin typeface="Calibri Light" panose="020F0302020204030204" pitchFamily="34" charset="0"/>
                <a:cs typeface="Calibri Light" panose="020F0302020204030204" pitchFamily="34" charset="0"/>
              </a:rPr>
              <a:t>ESTRATÉGICO #4:</a:t>
            </a:r>
            <a:endParaRPr kumimoji="0" lang="es-ES" sz="2400" b="1" i="0" u="none" strike="noStrike" kern="1200" cap="none" spc="0" normalizeH="0" baseline="0" noProof="0" dirty="0">
              <a:ln>
                <a:noFill/>
              </a:ln>
              <a:solidFill>
                <a:schemeClr val="accent6">
                  <a:lumMod val="50000"/>
                </a:schemeClr>
              </a:solidFill>
              <a:effectLst/>
              <a:uLnTx/>
              <a:uFillTx/>
              <a:latin typeface="Calibri Light" panose="020F0302020204030204" pitchFamily="34" charset="0"/>
              <a:cs typeface="Calibri Light" panose="020F0302020204030204" pitchFamily="34" charset="0"/>
            </a:endParaRPr>
          </a:p>
        </p:txBody>
      </p:sp>
      <p:graphicFrame>
        <p:nvGraphicFramePr>
          <p:cNvPr id="7" name="3 Marcador de contenido"/>
          <p:cNvGraphicFramePr>
            <a:graphicFrameLocks/>
          </p:cNvGraphicFramePr>
          <p:nvPr>
            <p:extLst>
              <p:ext uri="{D42A27DB-BD31-4B8C-83A1-F6EECF244321}">
                <p14:modId xmlns:p14="http://schemas.microsoft.com/office/powerpoint/2010/main" val="3474430034"/>
              </p:ext>
            </p:extLst>
          </p:nvPr>
        </p:nvGraphicFramePr>
        <p:xfrm>
          <a:off x="1143000" y="1518293"/>
          <a:ext cx="9568543" cy="4219885"/>
        </p:xfrm>
        <a:graphic>
          <a:graphicData uri="http://schemas.openxmlformats.org/drawingml/2006/table">
            <a:tbl>
              <a:tblPr firstRow="1" bandRow="1">
                <a:tableStyleId>{93296810-A885-4BE3-A3E7-6D5BEEA58F35}</a:tableStyleId>
              </a:tblPr>
              <a:tblGrid>
                <a:gridCol w="3361919">
                  <a:extLst>
                    <a:ext uri="{9D8B030D-6E8A-4147-A177-3AD203B41FA5}">
                      <a16:colId xmlns:a16="http://schemas.microsoft.com/office/drawing/2014/main" val="20000"/>
                    </a:ext>
                  </a:extLst>
                </a:gridCol>
                <a:gridCol w="6206624">
                  <a:extLst>
                    <a:ext uri="{9D8B030D-6E8A-4147-A177-3AD203B41FA5}">
                      <a16:colId xmlns:a16="http://schemas.microsoft.com/office/drawing/2014/main" val="20001"/>
                    </a:ext>
                  </a:extLst>
                </a:gridCol>
              </a:tblGrid>
              <a:tr h="590677">
                <a:tc>
                  <a:txBody>
                    <a:bodyPr/>
                    <a:lstStyle/>
                    <a:p>
                      <a:pPr marL="0" marR="0" lvl="1" algn="just" defTabSz="914400" rtl="0" eaLnBrk="1" latinLnBrk="0" hangingPunct="1">
                        <a:lnSpc>
                          <a:spcPct val="115000"/>
                        </a:lnSpc>
                        <a:spcBef>
                          <a:spcPts val="0"/>
                        </a:spcBef>
                        <a:spcAft>
                          <a:spcPts val="0"/>
                        </a:spcAft>
                        <a:buClr>
                          <a:srgbClr val="000000"/>
                        </a:buClr>
                        <a:buFont typeface="Arial"/>
                      </a:pPr>
                      <a:endParaRPr lang="es-ES" sz="1200" b="1" i="0" u="none" strike="noStrike" kern="1200" cap="none" dirty="0">
                        <a:solidFill>
                          <a:schemeClr val="bg1"/>
                        </a:solidFill>
                        <a:latin typeface="Arial" pitchFamily="34" charset="0"/>
                        <a:ea typeface="+mn-ea"/>
                        <a:cs typeface="Arial" pitchFamily="34" charset="0"/>
                        <a:sym typeface="Arial"/>
                      </a:endParaRPr>
                    </a:p>
                    <a:p>
                      <a:pPr marL="0" marR="0" lvl="1" algn="just" defTabSz="914400" rtl="0" eaLnBrk="1" latinLnBrk="0" hangingPunct="1">
                        <a:lnSpc>
                          <a:spcPct val="115000"/>
                        </a:lnSpc>
                        <a:spcBef>
                          <a:spcPts val="0"/>
                        </a:spcBef>
                        <a:spcAft>
                          <a:spcPts val="0"/>
                        </a:spcAft>
                        <a:buClr>
                          <a:srgbClr val="000000"/>
                        </a:buClr>
                        <a:buFont typeface="Arial"/>
                      </a:pPr>
                      <a:r>
                        <a:rPr lang="es-ES" sz="1400" b="1" i="0" u="none" strike="noStrike" kern="1200" cap="none" dirty="0">
                          <a:solidFill>
                            <a:schemeClr val="bg1"/>
                          </a:solidFill>
                          <a:latin typeface="Arial" pitchFamily="34" charset="0"/>
                          <a:ea typeface="+mn-ea"/>
                          <a:cs typeface="Arial" pitchFamily="34" charset="0"/>
                          <a:sym typeface="Arial"/>
                        </a:rPr>
                        <a:t>EJE ESTRATÉGICO </a:t>
                      </a:r>
                    </a:p>
                  </a:txBody>
                  <a:tcPr marL="68580" marR="68580" marT="0" marB="0"/>
                </a:tc>
                <a:tc>
                  <a:txBody>
                    <a:bodyPr/>
                    <a:lstStyle/>
                    <a:p>
                      <a:pPr marL="0" marR="0" lvl="1" indent="0" algn="just" defTabSz="914400" rtl="0" eaLnBrk="1" fontAlgn="auto" latinLnBrk="0" hangingPunct="1">
                        <a:lnSpc>
                          <a:spcPct val="115000"/>
                        </a:lnSpc>
                        <a:spcBef>
                          <a:spcPts val="0"/>
                        </a:spcBef>
                        <a:spcAft>
                          <a:spcPts val="0"/>
                        </a:spcAft>
                        <a:buClr>
                          <a:srgbClr val="000000"/>
                        </a:buClr>
                        <a:buSzTx/>
                        <a:buFont typeface="Arial"/>
                        <a:buNone/>
                        <a:tabLst/>
                        <a:defRPr/>
                      </a:pPr>
                      <a:endParaRPr lang="es-ES_tradnl" sz="1200" b="1" i="0" u="none" strike="noStrike" kern="1200" cap="none" dirty="0">
                        <a:solidFill>
                          <a:schemeClr val="bg1"/>
                        </a:solidFill>
                        <a:latin typeface="Arial" pitchFamily="34" charset="0"/>
                        <a:ea typeface="+mn-ea"/>
                        <a:cs typeface="Arial" pitchFamily="34" charset="0"/>
                        <a:sym typeface="Arial"/>
                      </a:endParaRPr>
                    </a:p>
                    <a:p>
                      <a:pPr marL="0" marR="0" lvl="1"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es-ES_tradnl" sz="1400" b="1" i="0" u="none" strike="noStrike" kern="1200" cap="none" dirty="0">
                          <a:solidFill>
                            <a:schemeClr val="bg1"/>
                          </a:solidFill>
                          <a:latin typeface="Arial" pitchFamily="34" charset="0"/>
                          <a:ea typeface="+mn-ea"/>
                          <a:cs typeface="Arial" pitchFamily="34" charset="0"/>
                          <a:sym typeface="Arial"/>
                        </a:rPr>
                        <a:t>RESUMEN DEL SENTIDO DE LAS LÍNEAS DE ACCIÓN DEL EJE </a:t>
                      </a:r>
                      <a:endParaRPr lang="es-ES" sz="1400" b="1" i="0" u="none" strike="noStrike" kern="1200" cap="none" dirty="0">
                        <a:solidFill>
                          <a:schemeClr val="bg1"/>
                        </a:solidFill>
                        <a:latin typeface="Arial" pitchFamily="34" charset="0"/>
                        <a:ea typeface="+mn-ea"/>
                        <a:cs typeface="Arial" pitchFamily="34" charset="0"/>
                        <a:sym typeface="Arial"/>
                      </a:endParaRPr>
                    </a:p>
                    <a:p>
                      <a:pPr marL="0" marR="0" lvl="1" algn="just" defTabSz="914400" rtl="0" eaLnBrk="1" latinLnBrk="0" hangingPunct="1">
                        <a:lnSpc>
                          <a:spcPct val="115000"/>
                        </a:lnSpc>
                        <a:spcBef>
                          <a:spcPts val="0"/>
                        </a:spcBef>
                        <a:spcAft>
                          <a:spcPts val="0"/>
                        </a:spcAft>
                        <a:buClr>
                          <a:srgbClr val="000000"/>
                        </a:buClr>
                        <a:buFont typeface="Arial"/>
                      </a:pPr>
                      <a:endParaRPr lang="es-ES" sz="1200" b="1" i="0" u="none" strike="noStrike" kern="1200" cap="none" dirty="0">
                        <a:solidFill>
                          <a:schemeClr val="bg1"/>
                        </a:solidFill>
                        <a:latin typeface="Arial" pitchFamily="34" charset="0"/>
                        <a:ea typeface="+mn-ea"/>
                        <a:cs typeface="Arial" pitchFamily="34" charset="0"/>
                        <a:sym typeface="Arial"/>
                      </a:endParaRPr>
                    </a:p>
                  </a:txBody>
                  <a:tcPr marL="68580" marR="68580" marT="0" marB="0"/>
                </a:tc>
                <a:extLst>
                  <a:ext uri="{0D108BD9-81ED-4DB2-BD59-A6C34878D82A}">
                    <a16:rowId xmlns:a16="http://schemas.microsoft.com/office/drawing/2014/main" val="10000"/>
                  </a:ext>
                </a:extLst>
              </a:tr>
              <a:tr h="3571740">
                <a:tc>
                  <a:txBody>
                    <a:bodyPr/>
                    <a:lstStyle/>
                    <a:p>
                      <a:pPr algn="just">
                        <a:lnSpc>
                          <a:spcPct val="115000"/>
                        </a:lnSpc>
                        <a:spcAft>
                          <a:spcPts val="0"/>
                        </a:spcAft>
                      </a:pPr>
                      <a:r>
                        <a:rPr lang="es-ES" sz="3200" b="1" dirty="0">
                          <a:solidFill>
                            <a:srgbClr val="000000"/>
                          </a:solidFill>
                          <a:latin typeface="+mj-lt"/>
                          <a:ea typeface="Calibri"/>
                          <a:cs typeface="Times New Roman"/>
                        </a:rPr>
                        <a:t>Control social </a:t>
                      </a:r>
                      <a:endParaRPr lang="es-ES" sz="3200" b="1" kern="1200" dirty="0">
                        <a:solidFill>
                          <a:schemeClr val="dk1"/>
                        </a:solidFill>
                        <a:latin typeface="+mj-lt"/>
                        <a:ea typeface="+mn-ea"/>
                        <a:cs typeface="Arial" pitchFamily="34" charset="0"/>
                      </a:endParaRPr>
                    </a:p>
                  </a:txBody>
                  <a:tcPr marL="68580" marR="68580" marT="0" marB="0" anchor="ctr">
                    <a:solidFill>
                      <a:schemeClr val="accent5">
                        <a:lumMod val="60000"/>
                        <a:lumOff val="40000"/>
                      </a:schemeClr>
                    </a:solidFill>
                  </a:tcPr>
                </a:tc>
                <a:tc>
                  <a:txBody>
                    <a:bodyPr/>
                    <a:lstStyle/>
                    <a:p>
                      <a:pPr algn="just"/>
                      <a:r>
                        <a:rPr lang="es-ES_tradnl" sz="2200" kern="1200" dirty="0">
                          <a:solidFill>
                            <a:schemeClr val="dk1"/>
                          </a:solidFill>
                          <a:latin typeface="Calibri Light" panose="020F0302020204030204" pitchFamily="34" charset="0"/>
                          <a:ea typeface="+mn-ea"/>
                          <a:cs typeface="Calibri Light" panose="020F0302020204030204" pitchFamily="34" charset="0"/>
                        </a:rPr>
                        <a:t>Con seis líneas</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de acción este eje de la PPSS se orienta al fortalecimiento del </a:t>
                      </a:r>
                      <a:r>
                        <a:rPr lang="es-ES_tradnl" sz="2200" kern="1200" dirty="0">
                          <a:solidFill>
                            <a:schemeClr val="dk1"/>
                          </a:solidFill>
                          <a:latin typeface="Calibri Light" panose="020F0302020204030204" pitchFamily="34" charset="0"/>
                          <a:ea typeface="+mn-ea"/>
                          <a:cs typeface="Calibri Light" panose="020F0302020204030204" pitchFamily="34" charset="0"/>
                        </a:rPr>
                        <a:t> control ciudadano sobre los recursos públicos, las instituciones y los actores del sistema como elemento crucial del derecho a la salud.</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a:t>
                      </a:r>
                      <a:r>
                        <a:rPr lang="es-ES_tradnl" sz="2200" kern="1200" dirty="0">
                          <a:solidFill>
                            <a:schemeClr val="dk1"/>
                          </a:solidFill>
                          <a:latin typeface="Calibri Light" panose="020F0302020204030204" pitchFamily="34" charset="0"/>
                          <a:ea typeface="+mn-ea"/>
                          <a:cs typeface="Calibri Light" panose="020F0302020204030204" pitchFamily="34" charset="0"/>
                        </a:rPr>
                        <a:t>Por ende se requiere el fortalecimiento explícito del Control Social y las veedurías ciudadanas en salud, con procesos de formación, mejorar</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el acceso a la información, reconocimiento,  y los medios para analizar la información. </a:t>
                      </a:r>
                      <a:endParaRPr lang="es-ES" sz="1500" kern="1200" dirty="0">
                        <a:solidFill>
                          <a:schemeClr val="dk1"/>
                        </a:solidFill>
                        <a:latin typeface="Calibri Light" panose="020F0302020204030204" pitchFamily="34" charset="0"/>
                        <a:ea typeface="+mn-ea"/>
                        <a:cs typeface="Calibri Light" panose="020F030202020403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98018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0C2F0C8-09BB-4AAE-8AB4-46B6821F5DA4}"/>
              </a:ext>
            </a:extLst>
          </p:cNvPr>
          <p:cNvSpPr>
            <a:spLocks noGrp="1"/>
          </p:cNvSpPr>
          <p:nvPr>
            <p:ph type="title"/>
          </p:nvPr>
        </p:nvSpPr>
        <p:spPr/>
        <p:txBody>
          <a:bodyPr/>
          <a:lstStyle/>
          <a:p>
            <a:r>
              <a:rPr lang="es-MX" b="1" dirty="0">
                <a:solidFill>
                  <a:srgbClr val="00B050"/>
                </a:solidFill>
              </a:rPr>
              <a:t>LA PARTICIPACIÓN le aporta a la meta de MEJOR EXPERIENCIA</a:t>
            </a:r>
            <a:endParaRPr lang="es-CO" b="1" dirty="0">
              <a:solidFill>
                <a:srgbClr val="00B050"/>
              </a:solidFill>
            </a:endParaRPr>
          </a:p>
        </p:txBody>
      </p:sp>
      <p:sp>
        <p:nvSpPr>
          <p:cNvPr id="5" name="Marcador de texto 4">
            <a:extLst>
              <a:ext uri="{FF2B5EF4-FFF2-40B4-BE49-F238E27FC236}">
                <a16:creationId xmlns:a16="http://schemas.microsoft.com/office/drawing/2014/main" id="{DE7CE7FB-F399-451C-9FB9-4A5417C98855}"/>
              </a:ext>
            </a:extLst>
          </p:cNvPr>
          <p:cNvSpPr>
            <a:spLocks noGrp="1"/>
          </p:cNvSpPr>
          <p:nvPr>
            <p:ph type="body" idx="1"/>
          </p:nvPr>
        </p:nvSpPr>
        <p:spPr/>
        <p:txBody>
          <a:bodyPr/>
          <a:lstStyle/>
          <a:p>
            <a:r>
              <a:rPr lang="es-MX" dirty="0"/>
              <a:t>No basta con mejorar los estados de salud poblacionales si lo hacemos atropellando la dignidad, la cultura, </a:t>
            </a:r>
            <a:r>
              <a:rPr lang="es-MX" b="1" dirty="0">
                <a:solidFill>
                  <a:srgbClr val="00B050"/>
                </a:solidFill>
              </a:rPr>
              <a:t>las creencias de las personas y las comunidades y ellas se manifiestan si desplegamos la Participación Social en Salud.</a:t>
            </a:r>
            <a:endParaRPr lang="es-CO" dirty="0"/>
          </a:p>
        </p:txBody>
      </p:sp>
    </p:spTree>
    <p:extLst>
      <p:ext uri="{BB962C8B-B14F-4D97-AF65-F5344CB8AC3E}">
        <p14:creationId xmlns:p14="http://schemas.microsoft.com/office/powerpoint/2010/main" val="1310523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942535" y="1604646"/>
            <a:ext cx="10658328" cy="4380917"/>
            <a:chOff x="231674" y="1498532"/>
            <a:chExt cx="6691987" cy="5100242"/>
          </a:xfrm>
        </p:grpSpPr>
        <p:sp>
          <p:nvSpPr>
            <p:cNvPr id="22" name="Rectángulo redondeado 21"/>
            <p:cNvSpPr/>
            <p:nvPr/>
          </p:nvSpPr>
          <p:spPr>
            <a:xfrm>
              <a:off x="243423" y="1804676"/>
              <a:ext cx="465000" cy="668847"/>
            </a:xfrm>
            <a:prstGeom prst="round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a</a:t>
              </a:r>
              <a:endParaRPr lang="es-CO" sz="1992" b="1" dirty="0">
                <a:solidFill>
                  <a:schemeClr val="tx1"/>
                </a:solidFill>
                <a:latin typeface="Calibri Light" panose="020F0302020204030204" pitchFamily="34" charset="0"/>
              </a:endParaRPr>
            </a:p>
          </p:txBody>
        </p:sp>
        <p:sp>
          <p:nvSpPr>
            <p:cNvPr id="23" name="Rectángulo redondeado 22"/>
            <p:cNvSpPr/>
            <p:nvPr/>
          </p:nvSpPr>
          <p:spPr>
            <a:xfrm>
              <a:off x="243423" y="2517064"/>
              <a:ext cx="465000" cy="718074"/>
            </a:xfrm>
            <a:prstGeom prst="round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b</a:t>
              </a:r>
              <a:endParaRPr lang="es-CO" sz="1992" b="1" dirty="0">
                <a:solidFill>
                  <a:schemeClr val="tx1"/>
                </a:solidFill>
                <a:latin typeface="Calibri Light" panose="020F0302020204030204" pitchFamily="34" charset="0"/>
              </a:endParaRPr>
            </a:p>
          </p:txBody>
        </p:sp>
        <p:sp>
          <p:nvSpPr>
            <p:cNvPr id="24" name="Rectángulo redondeado 23"/>
            <p:cNvSpPr/>
            <p:nvPr/>
          </p:nvSpPr>
          <p:spPr>
            <a:xfrm>
              <a:off x="231674" y="3278048"/>
              <a:ext cx="476749" cy="796331"/>
            </a:xfrm>
            <a:prstGeom prst="round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c</a:t>
              </a:r>
              <a:endParaRPr lang="es-CO" sz="1992" b="1" dirty="0">
                <a:solidFill>
                  <a:schemeClr val="tx1"/>
                </a:solidFill>
                <a:latin typeface="Calibri Light" panose="020F0302020204030204" pitchFamily="34" charset="0"/>
              </a:endParaRPr>
            </a:p>
          </p:txBody>
        </p:sp>
        <p:sp>
          <p:nvSpPr>
            <p:cNvPr id="25" name="Rectángulo redondeado 24"/>
            <p:cNvSpPr/>
            <p:nvPr/>
          </p:nvSpPr>
          <p:spPr>
            <a:xfrm>
              <a:off x="243424" y="4111661"/>
              <a:ext cx="476749" cy="840520"/>
            </a:xfrm>
            <a:prstGeom prst="round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d</a:t>
              </a:r>
              <a:endParaRPr lang="es-CO" sz="1992" b="1" dirty="0">
                <a:solidFill>
                  <a:schemeClr val="tx1"/>
                </a:solidFill>
                <a:latin typeface="Calibri Light" panose="020F0302020204030204" pitchFamily="34" charset="0"/>
              </a:endParaRPr>
            </a:p>
          </p:txBody>
        </p:sp>
        <p:sp>
          <p:nvSpPr>
            <p:cNvPr id="26" name="Rectángulo redondeado 25"/>
            <p:cNvSpPr/>
            <p:nvPr/>
          </p:nvSpPr>
          <p:spPr>
            <a:xfrm>
              <a:off x="245321" y="4989464"/>
              <a:ext cx="465000" cy="817752"/>
            </a:xfrm>
            <a:prstGeom prst="round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e</a:t>
              </a:r>
              <a:endParaRPr lang="es-CO" sz="1992" b="1" dirty="0">
                <a:solidFill>
                  <a:schemeClr val="tx1"/>
                </a:solidFill>
                <a:latin typeface="Calibri Light" panose="020F0302020204030204" pitchFamily="34" charset="0"/>
              </a:endParaRPr>
            </a:p>
          </p:txBody>
        </p:sp>
        <p:sp>
          <p:nvSpPr>
            <p:cNvPr id="27" name="Rectángulo redondeado 26"/>
            <p:cNvSpPr/>
            <p:nvPr/>
          </p:nvSpPr>
          <p:spPr>
            <a:xfrm>
              <a:off x="720172" y="1803473"/>
              <a:ext cx="6190692" cy="655905"/>
            </a:xfrm>
            <a:prstGeom prst="roundRect">
              <a:avLst/>
            </a:prstGeom>
            <a:solidFill>
              <a:schemeClr val="accent6">
                <a:lumMod val="60000"/>
                <a:lumOff val="4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594" dirty="0">
                  <a:solidFill>
                    <a:schemeClr val="tx1"/>
                  </a:solidFill>
                  <a:latin typeface="Calibri Light" panose="020F0302020204030204" pitchFamily="34" charset="0"/>
                  <a:cs typeface="Calibri" panose="020F0502020204030204" pitchFamily="34" charset="0"/>
                  <a:sym typeface="Arial"/>
                </a:rPr>
                <a:t>Impulsar </a:t>
              </a:r>
              <a:r>
                <a:rPr lang="es-ES" sz="1594" b="1" dirty="0">
                  <a:solidFill>
                    <a:schemeClr val="tx1"/>
                  </a:solidFill>
                  <a:latin typeface="Calibri Light" panose="020F0302020204030204" pitchFamily="34" charset="0"/>
                  <a:cs typeface="Calibri" panose="020F0502020204030204" pitchFamily="34" charset="0"/>
                  <a:sym typeface="Arial"/>
                </a:rPr>
                <a:t>procesos de capacitación y formación para el desarrollo de capacidades ciudadanas</a:t>
              </a:r>
              <a:r>
                <a:rPr lang="es-ES" sz="1594" dirty="0">
                  <a:solidFill>
                    <a:schemeClr val="tx1"/>
                  </a:solidFill>
                  <a:latin typeface="Calibri Light" panose="020F0302020204030204" pitchFamily="34" charset="0"/>
                  <a:cs typeface="Calibri" panose="020F0502020204030204" pitchFamily="34" charset="0"/>
                  <a:sym typeface="Arial"/>
                </a:rPr>
                <a:t> en los espacios de control social en salud en temas relacionados con la gestión pública.</a:t>
              </a:r>
              <a:endParaRPr lang="es-ES" sz="1594" dirty="0">
                <a:solidFill>
                  <a:schemeClr val="tx1"/>
                </a:solidFill>
                <a:latin typeface="Calibri Light" panose="020F0302020204030204" pitchFamily="34" charset="0"/>
                <a:cs typeface="Calibri" panose="020F0502020204030204" pitchFamily="34" charset="0"/>
              </a:endParaRPr>
            </a:p>
          </p:txBody>
        </p:sp>
        <p:sp>
          <p:nvSpPr>
            <p:cNvPr id="31" name="Rectángulo redondeado 30"/>
            <p:cNvSpPr/>
            <p:nvPr/>
          </p:nvSpPr>
          <p:spPr>
            <a:xfrm>
              <a:off x="720172" y="2504309"/>
              <a:ext cx="6190692" cy="745345"/>
            </a:xfrm>
            <a:prstGeom prst="roundRect">
              <a:avLst/>
            </a:prstGeom>
            <a:solidFill>
              <a:schemeClr val="accent6">
                <a:lumMod val="60000"/>
                <a:lumOff val="4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594" dirty="0">
                  <a:solidFill>
                    <a:schemeClr val="tx1"/>
                  </a:solidFill>
                  <a:latin typeface="Calibri Light" panose="020F0302020204030204" pitchFamily="34" charset="0"/>
                  <a:cs typeface="Calibri" panose="020F0502020204030204" pitchFamily="34" charset="0"/>
                </a:rPr>
                <a:t>Mejorar el </a:t>
              </a:r>
              <a:r>
                <a:rPr lang="es-ES" sz="1594" b="1" dirty="0">
                  <a:solidFill>
                    <a:schemeClr val="tx1"/>
                  </a:solidFill>
                  <a:latin typeface="Calibri Light" panose="020F0302020204030204" pitchFamily="34" charset="0"/>
                  <a:cs typeface="Calibri" panose="020F0502020204030204" pitchFamily="34" charset="0"/>
                </a:rPr>
                <a:t>acceso a la información por parte de la ciudadanía </a:t>
              </a:r>
              <a:r>
                <a:rPr lang="es-ES" sz="1594" dirty="0">
                  <a:solidFill>
                    <a:schemeClr val="tx1"/>
                  </a:solidFill>
                  <a:latin typeface="Calibri Light" panose="020F0302020204030204" pitchFamily="34" charset="0"/>
                  <a:cs typeface="Calibri" panose="020F0502020204030204" pitchFamily="34" charset="0"/>
                </a:rPr>
                <a:t>a través de la ampliación de canales de comunicación por parte de las instituciones.</a:t>
              </a:r>
            </a:p>
          </p:txBody>
        </p:sp>
        <p:sp>
          <p:nvSpPr>
            <p:cNvPr id="36" name="Rectángulo redondeado 35"/>
            <p:cNvSpPr/>
            <p:nvPr/>
          </p:nvSpPr>
          <p:spPr>
            <a:xfrm>
              <a:off x="720173" y="3286937"/>
              <a:ext cx="6190692" cy="787443"/>
            </a:xfrm>
            <a:prstGeom prst="roundRect">
              <a:avLst/>
            </a:prstGeom>
            <a:solidFill>
              <a:schemeClr val="accent6">
                <a:lumMod val="60000"/>
                <a:lumOff val="4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594" b="1" dirty="0">
                  <a:solidFill>
                    <a:schemeClr val="tx1"/>
                  </a:solidFill>
                  <a:latin typeface="Calibri Light" panose="020F0302020204030204" pitchFamily="34" charset="0"/>
                  <a:cs typeface="Calibri" panose="020F0502020204030204" pitchFamily="34" charset="0"/>
                </a:rPr>
                <a:t>Posicionar el control social como elemento básico de la democracia </a:t>
              </a:r>
              <a:r>
                <a:rPr lang="es-ES" sz="1594" dirty="0">
                  <a:solidFill>
                    <a:schemeClr val="tx1"/>
                  </a:solidFill>
                  <a:latin typeface="Calibri Light" panose="020F0302020204030204" pitchFamily="34" charset="0"/>
                  <a:cs typeface="Calibri" panose="020F0502020204030204" pitchFamily="34" charset="0"/>
                </a:rPr>
                <a:t>y la transparencia en salud, lo cual incluye el reconocimiento a veedores y a sus redes.</a:t>
              </a:r>
            </a:p>
          </p:txBody>
        </p:sp>
        <p:sp>
          <p:nvSpPr>
            <p:cNvPr id="46" name="Rectángulo redondeado 45"/>
            <p:cNvSpPr/>
            <p:nvPr/>
          </p:nvSpPr>
          <p:spPr>
            <a:xfrm>
              <a:off x="728996" y="4126140"/>
              <a:ext cx="6194665" cy="805871"/>
            </a:xfrm>
            <a:prstGeom prst="roundRect">
              <a:avLst/>
            </a:prstGeom>
            <a:solidFill>
              <a:schemeClr val="accent6">
                <a:lumMod val="60000"/>
                <a:lumOff val="4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594" dirty="0">
                  <a:solidFill>
                    <a:schemeClr val="tx1"/>
                  </a:solidFill>
                  <a:latin typeface="Calibri Light" panose="020F0302020204030204" pitchFamily="34" charset="0"/>
                  <a:cs typeface="Calibri" panose="020F0502020204030204" pitchFamily="34" charset="0"/>
                </a:rPr>
                <a:t>Implementar </a:t>
              </a:r>
              <a:r>
                <a:rPr lang="es-ES" sz="1594" b="1" dirty="0">
                  <a:solidFill>
                    <a:schemeClr val="tx1"/>
                  </a:solidFill>
                  <a:latin typeface="Calibri Light" panose="020F0302020204030204" pitchFamily="34" charset="0"/>
                  <a:cs typeface="Calibri" panose="020F0502020204030204" pitchFamily="34" charset="0"/>
                </a:rPr>
                <a:t>mecanismos que permitan fortalecer la participación ciudadana en el análisis de información</a:t>
              </a:r>
              <a:r>
                <a:rPr lang="es-ES" sz="1594" dirty="0">
                  <a:solidFill>
                    <a:schemeClr val="tx1"/>
                  </a:solidFill>
                  <a:latin typeface="Calibri Light" panose="020F0302020204030204" pitchFamily="34" charset="0"/>
                  <a:cs typeface="Calibri" panose="020F0502020204030204" pitchFamily="34" charset="0"/>
                </a:rPr>
                <a:t>, para que esta contribuya a que las autoridades hagan un manejo transparente de los asuntos y recursos públicos.</a:t>
              </a:r>
            </a:p>
          </p:txBody>
        </p:sp>
        <p:sp>
          <p:nvSpPr>
            <p:cNvPr id="49" name="Rectángulo redondeado 48"/>
            <p:cNvSpPr/>
            <p:nvPr/>
          </p:nvSpPr>
          <p:spPr>
            <a:xfrm>
              <a:off x="732970" y="4964549"/>
              <a:ext cx="6190691" cy="842669"/>
            </a:xfrm>
            <a:prstGeom prst="roundRect">
              <a:avLst/>
            </a:prstGeom>
            <a:solidFill>
              <a:schemeClr val="accent6">
                <a:lumMod val="60000"/>
                <a:lumOff val="4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594" dirty="0">
                  <a:solidFill>
                    <a:schemeClr val="tx1"/>
                  </a:solidFill>
                  <a:latin typeface="Calibri Light" panose="020F0302020204030204" pitchFamily="34" charset="0"/>
                  <a:cs typeface="Calibri" panose="020F0502020204030204" pitchFamily="34" charset="0"/>
                  <a:sym typeface="Arial"/>
                </a:rPr>
                <a:t>Definir e implementar una </a:t>
              </a:r>
              <a:r>
                <a:rPr lang="es-ES" sz="1594" b="1" dirty="0">
                  <a:solidFill>
                    <a:schemeClr val="tx1"/>
                  </a:solidFill>
                  <a:latin typeface="Calibri Light" panose="020F0302020204030204" pitchFamily="34" charset="0"/>
                  <a:cs typeface="Calibri" panose="020F0502020204030204" pitchFamily="34" charset="0"/>
                  <a:sym typeface="Arial"/>
                </a:rPr>
                <a:t>estrategia de formación dirigida a los funcionarios y a la ciudadanía</a:t>
              </a:r>
              <a:r>
                <a:rPr lang="es-ES" sz="1594" dirty="0">
                  <a:solidFill>
                    <a:schemeClr val="tx1"/>
                  </a:solidFill>
                  <a:latin typeface="Calibri Light" panose="020F0302020204030204" pitchFamily="34" charset="0"/>
                  <a:cs typeface="Calibri" panose="020F0502020204030204" pitchFamily="34" charset="0"/>
                  <a:sym typeface="Arial"/>
                </a:rPr>
                <a:t> para el fortalecimiento y promoción del control social en las instituciones del sector salud.</a:t>
              </a:r>
            </a:p>
          </p:txBody>
        </p:sp>
        <p:sp>
          <p:nvSpPr>
            <p:cNvPr id="52" name="Rectángulo redondeado 51"/>
            <p:cNvSpPr/>
            <p:nvPr/>
          </p:nvSpPr>
          <p:spPr>
            <a:xfrm>
              <a:off x="243423" y="1498532"/>
              <a:ext cx="6667440" cy="271076"/>
            </a:xfrm>
            <a:prstGeom prst="roundRect">
              <a:avLst/>
            </a:prstGeom>
            <a:solidFill>
              <a:schemeClr val="accent6">
                <a:lumMod val="60000"/>
                <a:lumOff val="4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94" b="1" dirty="0">
                  <a:solidFill>
                    <a:schemeClr val="tx1"/>
                  </a:solidFill>
                  <a:latin typeface="Calibri Light" panose="020F0302020204030204" pitchFamily="34" charset="0"/>
                </a:rPr>
                <a:t>Líneas de acción</a:t>
              </a:r>
              <a:endParaRPr lang="es-CO" sz="1594" b="1" dirty="0">
                <a:solidFill>
                  <a:schemeClr val="tx1"/>
                </a:solidFill>
                <a:latin typeface="Calibri Light" panose="020F0302020204030204" pitchFamily="34" charset="0"/>
              </a:endParaRPr>
            </a:p>
          </p:txBody>
        </p:sp>
        <p:sp>
          <p:nvSpPr>
            <p:cNvPr id="30" name="Rectángulo redondeado 29"/>
            <p:cNvSpPr/>
            <p:nvPr/>
          </p:nvSpPr>
          <p:spPr>
            <a:xfrm>
              <a:off x="239201" y="5837688"/>
              <a:ext cx="465000" cy="752632"/>
            </a:xfrm>
            <a:prstGeom prst="roundRect">
              <a:avLst/>
            </a:prstGeom>
            <a:solidFill>
              <a:schemeClr val="accent1">
                <a:lumMod val="75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f</a:t>
              </a:r>
              <a:endParaRPr lang="es-CO" sz="1992" b="1" dirty="0">
                <a:solidFill>
                  <a:schemeClr val="tx1"/>
                </a:solidFill>
                <a:latin typeface="Calibri Light" panose="020F0302020204030204" pitchFamily="34" charset="0"/>
              </a:endParaRPr>
            </a:p>
          </p:txBody>
        </p:sp>
        <p:sp>
          <p:nvSpPr>
            <p:cNvPr id="33" name="Rectángulo redondeado 32"/>
            <p:cNvSpPr/>
            <p:nvPr/>
          </p:nvSpPr>
          <p:spPr>
            <a:xfrm>
              <a:off x="728996" y="5851335"/>
              <a:ext cx="6190691" cy="747439"/>
            </a:xfrm>
            <a:prstGeom prst="roundRect">
              <a:avLst/>
            </a:prstGeom>
            <a:solidFill>
              <a:schemeClr val="accent6">
                <a:lumMod val="60000"/>
                <a:lumOff val="40000"/>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594" dirty="0">
                  <a:solidFill>
                    <a:schemeClr val="tx1"/>
                  </a:solidFill>
                  <a:latin typeface="Calibri Light" panose="020F0302020204030204" pitchFamily="34" charset="0"/>
                  <a:cs typeface="Calibri" panose="020F0502020204030204" pitchFamily="34" charset="0"/>
                  <a:sym typeface="Arial"/>
                </a:rPr>
                <a:t>Crear un </a:t>
              </a:r>
              <a:r>
                <a:rPr lang="es-ES" sz="1594" b="1" dirty="0">
                  <a:solidFill>
                    <a:schemeClr val="tx1"/>
                  </a:solidFill>
                  <a:latin typeface="Calibri Light" panose="020F0302020204030204" pitchFamily="34" charset="0"/>
                  <a:cs typeface="Calibri" panose="020F0502020204030204" pitchFamily="34" charset="0"/>
                  <a:sym typeface="Arial"/>
                </a:rPr>
                <a:t>observatorio </a:t>
              </a:r>
              <a:r>
                <a:rPr lang="es-ES" sz="1594" dirty="0">
                  <a:solidFill>
                    <a:schemeClr val="tx1"/>
                  </a:solidFill>
                  <a:latin typeface="Calibri Light" panose="020F0302020204030204" pitchFamily="34" charset="0"/>
                  <a:cs typeface="Calibri" panose="020F0502020204030204" pitchFamily="34" charset="0"/>
                  <a:sym typeface="Arial"/>
                </a:rPr>
                <a:t>de participación y control social en salud.</a:t>
              </a:r>
            </a:p>
          </p:txBody>
        </p:sp>
      </p:grpSp>
      <p:grpSp>
        <p:nvGrpSpPr>
          <p:cNvPr id="29" name="Grupo 28"/>
          <p:cNvGrpSpPr/>
          <p:nvPr/>
        </p:nvGrpSpPr>
        <p:grpSpPr>
          <a:xfrm>
            <a:off x="354496" y="353904"/>
            <a:ext cx="7362362" cy="992703"/>
            <a:chOff x="355880" y="4147021"/>
            <a:chExt cx="7391121" cy="996581"/>
          </a:xfrm>
        </p:grpSpPr>
        <p:sp>
          <p:nvSpPr>
            <p:cNvPr id="35" name="Rectángulo redondeado 34"/>
            <p:cNvSpPr/>
            <p:nvPr/>
          </p:nvSpPr>
          <p:spPr>
            <a:xfrm>
              <a:off x="1488258" y="4168066"/>
              <a:ext cx="2778941" cy="975536"/>
            </a:xfrm>
            <a:prstGeom prst="roundRec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793" b="1" dirty="0">
                  <a:solidFill>
                    <a:schemeClr val="tx1"/>
                  </a:solidFill>
                  <a:latin typeface="Calibri Light" panose="020F0302020204030204" pitchFamily="34" charset="0"/>
                  <a:cs typeface="Calibri" panose="020F0502020204030204" pitchFamily="34" charset="0"/>
                  <a:sym typeface="Arial"/>
                </a:rPr>
                <a:t>Fortalecer el Control Social </a:t>
              </a:r>
            </a:p>
            <a:p>
              <a:pPr algn="just"/>
              <a:r>
                <a:rPr lang="es-ES" sz="1594" dirty="0">
                  <a:solidFill>
                    <a:schemeClr val="tx1"/>
                  </a:solidFill>
                  <a:latin typeface="Calibri Light" panose="020F0302020204030204" pitchFamily="34" charset="0"/>
                  <a:cs typeface="Calibri" panose="020F0502020204030204" pitchFamily="34" charset="0"/>
                  <a:sym typeface="Arial"/>
                </a:rPr>
                <a:t>Elemento crucial del Derecho a la salud. </a:t>
              </a:r>
              <a:r>
                <a:rPr lang="es-ES" sz="1594" b="1" dirty="0">
                  <a:solidFill>
                    <a:schemeClr val="tx1"/>
                  </a:solidFill>
                  <a:latin typeface="Calibri Light" panose="020F0302020204030204" pitchFamily="34" charset="0"/>
                  <a:cs typeface="Calibri" panose="020F0502020204030204" pitchFamily="34" charset="0"/>
                  <a:sym typeface="Arial"/>
                </a:rPr>
                <a:t>Líneas EPS: a, b, c, d y e.</a:t>
              </a:r>
              <a:endParaRPr lang="es-ES" sz="1594" b="1" dirty="0">
                <a:solidFill>
                  <a:srgbClr val="000000"/>
                </a:solidFill>
                <a:latin typeface="Calibri Light" panose="020F0302020204030204" pitchFamily="34" charset="0"/>
                <a:ea typeface="Calibri"/>
                <a:cs typeface="Calibri" panose="020F0502020204030204" pitchFamily="34" charset="0"/>
              </a:endParaRPr>
            </a:p>
          </p:txBody>
        </p:sp>
        <p:sp>
          <p:nvSpPr>
            <p:cNvPr id="37" name="Rectángulo redondeado 36"/>
            <p:cNvSpPr/>
            <p:nvPr/>
          </p:nvSpPr>
          <p:spPr>
            <a:xfrm>
              <a:off x="4302379" y="4164766"/>
              <a:ext cx="3444622" cy="978836"/>
            </a:xfrm>
            <a:prstGeom prst="roundRec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defRPr/>
              </a:pPr>
              <a:endParaRPr lang="es-ES_tradnl" sz="1395" dirty="0">
                <a:solidFill>
                  <a:schemeClr val="dk1"/>
                </a:solidFill>
                <a:latin typeface="Calibri Light" panose="020F0302020204030204" pitchFamily="34" charset="0"/>
                <a:cs typeface="Calibri" panose="020F0502020204030204" pitchFamily="34" charset="0"/>
                <a:sym typeface="Arial"/>
              </a:endParaRPr>
            </a:p>
            <a:p>
              <a:pPr algn="just" defTabSz="910870">
                <a:defRPr/>
              </a:pPr>
              <a:r>
                <a:rPr lang="es-ES_tradnl" sz="1395" b="1" dirty="0">
                  <a:solidFill>
                    <a:schemeClr val="dk1"/>
                  </a:solidFill>
                  <a:latin typeface="Calibri Light" panose="020F0302020204030204" pitchFamily="34" charset="0"/>
                  <a:cs typeface="Calibri" panose="020F0502020204030204" pitchFamily="34" charset="0"/>
                  <a:sym typeface="Arial"/>
                </a:rPr>
                <a:t>Fortalecer control ciudadano </a:t>
              </a:r>
              <a:r>
                <a:rPr lang="es-ES_tradnl" sz="1395" dirty="0">
                  <a:solidFill>
                    <a:schemeClr val="dk1"/>
                  </a:solidFill>
                  <a:latin typeface="Calibri Light" panose="020F0302020204030204" pitchFamily="34" charset="0"/>
                  <a:cs typeface="Calibri" panose="020F0502020204030204" pitchFamily="34" charset="0"/>
                  <a:sym typeface="Arial"/>
                </a:rPr>
                <a:t>sobre:  recursos públicos, instituciones y actores del sistema. Busca una ciudadanía apropiada de la construcción social de la salud.</a:t>
              </a:r>
            </a:p>
            <a:p>
              <a:pPr algn="just" defTabSz="910870">
                <a:defRPr/>
              </a:pPr>
              <a:endParaRPr lang="es-ES" sz="1395" dirty="0">
                <a:solidFill>
                  <a:schemeClr val="dk1"/>
                </a:solidFill>
                <a:latin typeface="Calibri Light" panose="020F0302020204030204" pitchFamily="34" charset="0"/>
                <a:cs typeface="Calibri" panose="020F0502020204030204" pitchFamily="34" charset="0"/>
              </a:endParaRPr>
            </a:p>
          </p:txBody>
        </p:sp>
        <p:sp>
          <p:nvSpPr>
            <p:cNvPr id="38" name="Llamada rectangular redondeada 37"/>
            <p:cNvSpPr/>
            <p:nvPr/>
          </p:nvSpPr>
          <p:spPr>
            <a:xfrm>
              <a:off x="355880" y="4147021"/>
              <a:ext cx="1079220" cy="907200"/>
            </a:xfrm>
            <a:prstGeom prst="wedgeRoundRectCallou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188" b="1" dirty="0">
                  <a:solidFill>
                    <a:srgbClr val="073763"/>
                  </a:solidFill>
                  <a:latin typeface="Calibri Light" panose="020F0302020204030204" pitchFamily="34" charset="0"/>
                </a:rPr>
                <a:t>Eje 4</a:t>
              </a:r>
              <a:endParaRPr lang="es-CO" sz="3188" b="1" dirty="0">
                <a:solidFill>
                  <a:srgbClr val="073763"/>
                </a:solidFill>
                <a:latin typeface="Calibri Light" panose="020F0302020204030204" pitchFamily="34" charset="0"/>
              </a:endParaRPr>
            </a:p>
          </p:txBody>
        </p:sp>
      </p:grpSp>
      <p:sp>
        <p:nvSpPr>
          <p:cNvPr id="40" name="Rectángulo redondeado 39"/>
          <p:cNvSpPr/>
          <p:nvPr/>
        </p:nvSpPr>
        <p:spPr>
          <a:xfrm>
            <a:off x="7751901" y="326949"/>
            <a:ext cx="3827454" cy="1019657"/>
          </a:xfrm>
          <a:prstGeom prst="roundRec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1395" dirty="0">
                <a:solidFill>
                  <a:schemeClr val="dk1"/>
                </a:solidFill>
                <a:latin typeface="Calibri Light" panose="020F0302020204030204" pitchFamily="34" charset="0"/>
                <a:cs typeface="Calibri" panose="020F0502020204030204" pitchFamily="34" charset="0"/>
                <a:sym typeface="Arial"/>
              </a:rPr>
              <a:t>Fortalecer control social y veedurías ciudadanas en salud, con procesos de </a:t>
            </a:r>
            <a:r>
              <a:rPr lang="es-ES_tradnl" sz="1395" b="1" dirty="0">
                <a:solidFill>
                  <a:schemeClr val="dk1"/>
                </a:solidFill>
                <a:latin typeface="Calibri Light" panose="020F0302020204030204" pitchFamily="34" charset="0"/>
                <a:cs typeface="Calibri" panose="020F0502020204030204" pitchFamily="34" charset="0"/>
                <a:sym typeface="Arial"/>
              </a:rPr>
              <a:t>formación, reconocimiento, </a:t>
            </a:r>
            <a:r>
              <a:rPr lang="es-ES_tradnl" sz="1395" dirty="0">
                <a:solidFill>
                  <a:schemeClr val="dk1"/>
                </a:solidFill>
                <a:latin typeface="Calibri Light" panose="020F0302020204030204" pitchFamily="34" charset="0"/>
                <a:cs typeface="Calibri" panose="020F0502020204030204" pitchFamily="34" charset="0"/>
                <a:sym typeface="Arial"/>
              </a:rPr>
              <a:t>mejorando el </a:t>
            </a:r>
            <a:r>
              <a:rPr lang="es-ES_tradnl" sz="1395" b="1" dirty="0">
                <a:solidFill>
                  <a:schemeClr val="dk1"/>
                </a:solidFill>
                <a:latin typeface="Calibri Light" panose="020F0302020204030204" pitchFamily="34" charset="0"/>
                <a:cs typeface="Calibri" panose="020F0502020204030204" pitchFamily="34" charset="0"/>
                <a:sym typeface="Arial"/>
              </a:rPr>
              <a:t>acceso a información y medios para su análisis. </a:t>
            </a:r>
            <a:endParaRPr lang="es-ES" sz="1395" dirty="0">
              <a:solidFill>
                <a:schemeClr val="dk1"/>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7307267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exterior, persona, hombre, edificio&#10;&#10;Descripción generada automáticamente">
            <a:extLst>
              <a:ext uri="{FF2B5EF4-FFF2-40B4-BE49-F238E27FC236}">
                <a16:creationId xmlns:a16="http://schemas.microsoft.com/office/drawing/2014/main" id="{4C4C403B-FC63-4C65-BB93-9A59F1366580}"/>
              </a:ext>
            </a:extLst>
          </p:cNvPr>
          <p:cNvPicPr>
            <a:picLocks noChangeAspect="1"/>
          </p:cNvPicPr>
          <p:nvPr/>
        </p:nvPicPr>
        <p:blipFill>
          <a:blip r:embed="rId2"/>
          <a:stretch>
            <a:fillRect/>
          </a:stretch>
        </p:blipFill>
        <p:spPr>
          <a:xfrm>
            <a:off x="1553028" y="309256"/>
            <a:ext cx="9878814" cy="5561772"/>
          </a:xfrm>
          <a:prstGeom prst="rect">
            <a:avLst/>
          </a:prstGeom>
        </p:spPr>
      </p:pic>
    </p:spTree>
    <p:extLst>
      <p:ext uri="{BB962C8B-B14F-4D97-AF65-F5344CB8AC3E}">
        <p14:creationId xmlns:p14="http://schemas.microsoft.com/office/powerpoint/2010/main" val="828971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533597" y="271486"/>
            <a:ext cx="2981946" cy="424728"/>
          </a:xfrm>
          <a:prstGeom prst="rect">
            <a:avLst/>
          </a:prstGeom>
          <a:noFill/>
        </p:spPr>
        <p:txBody>
          <a:bodyPr vert="horz" wrap="none" lIns="91428" tIns="45718" rIns="91428" bIns="45718" rtlCol="0" anchor="ctr">
            <a:spAutoFit/>
          </a:bodyPr>
          <a:lstStyle>
            <a:lvl1pPr algn="l" defTabSz="914264"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264" rtl="0" eaLnBrk="1" fontAlgn="base" latinLnBrk="0" hangingPunct="1">
              <a:lnSpc>
                <a:spcPct val="90000"/>
              </a:lnSpc>
              <a:spcBef>
                <a:spcPct val="0"/>
              </a:spcBef>
              <a:spcAft>
                <a:spcPct val="0"/>
              </a:spcAft>
              <a:buClrTx/>
              <a:buSzTx/>
              <a:buFontTx/>
              <a:buNone/>
              <a:tabLst/>
              <a:defRPr/>
            </a:pPr>
            <a:r>
              <a:rPr lang="es-ES_tradnl" sz="2400" b="1" dirty="0">
                <a:solidFill>
                  <a:schemeClr val="accent6">
                    <a:lumMod val="50000"/>
                  </a:schemeClr>
                </a:solidFill>
                <a:latin typeface="Calibri Light" panose="020F0302020204030204" pitchFamily="34" charset="0"/>
                <a:cs typeface="Calibri Light" panose="020F0302020204030204" pitchFamily="34" charset="0"/>
              </a:rPr>
              <a:t>EJE </a:t>
            </a:r>
            <a:r>
              <a:rPr lang="es-ES_tradnl" sz="2400" b="1" noProof="0" dirty="0">
                <a:solidFill>
                  <a:schemeClr val="accent6">
                    <a:lumMod val="50000"/>
                  </a:schemeClr>
                </a:solidFill>
                <a:latin typeface="Calibri Light" panose="020F0302020204030204" pitchFamily="34" charset="0"/>
                <a:cs typeface="Calibri Light" panose="020F0302020204030204" pitchFamily="34" charset="0"/>
              </a:rPr>
              <a:t> </a:t>
            </a:r>
            <a:r>
              <a:rPr kumimoji="0" lang="es-ES_tradnl" sz="2400" b="1" i="0" u="none" strike="noStrike" kern="1200" cap="none" spc="0" normalizeH="0" baseline="0" noProof="0" dirty="0">
                <a:ln>
                  <a:noFill/>
                </a:ln>
                <a:solidFill>
                  <a:schemeClr val="accent6">
                    <a:lumMod val="50000"/>
                  </a:schemeClr>
                </a:solidFill>
                <a:effectLst/>
                <a:uLnTx/>
                <a:uFillTx/>
                <a:latin typeface="Calibri Light" panose="020F0302020204030204" pitchFamily="34" charset="0"/>
                <a:cs typeface="Calibri Light" panose="020F0302020204030204" pitchFamily="34" charset="0"/>
              </a:rPr>
              <a:t>ESTRATÉGICO #5: </a:t>
            </a:r>
            <a:endParaRPr kumimoji="0" lang="es-ES" sz="2400" b="1" i="0" u="none" strike="noStrike" kern="1200" cap="none" spc="0" normalizeH="0" baseline="0" noProof="0" dirty="0">
              <a:ln>
                <a:noFill/>
              </a:ln>
              <a:solidFill>
                <a:schemeClr val="accent6">
                  <a:lumMod val="50000"/>
                </a:schemeClr>
              </a:solidFill>
              <a:effectLst/>
              <a:uLnTx/>
              <a:uFillTx/>
              <a:latin typeface="Calibri Light" panose="020F0302020204030204" pitchFamily="34" charset="0"/>
              <a:cs typeface="Calibri Light" panose="020F0302020204030204" pitchFamily="34" charset="0"/>
            </a:endParaRPr>
          </a:p>
        </p:txBody>
      </p:sp>
      <p:graphicFrame>
        <p:nvGraphicFramePr>
          <p:cNvPr id="6" name="3 Marcador de contenido"/>
          <p:cNvGraphicFramePr>
            <a:graphicFrameLocks/>
          </p:cNvGraphicFramePr>
          <p:nvPr>
            <p:extLst>
              <p:ext uri="{D42A27DB-BD31-4B8C-83A1-F6EECF244321}">
                <p14:modId xmlns:p14="http://schemas.microsoft.com/office/powerpoint/2010/main" val="940073094"/>
              </p:ext>
            </p:extLst>
          </p:nvPr>
        </p:nvGraphicFramePr>
        <p:xfrm>
          <a:off x="711200" y="1464437"/>
          <a:ext cx="9942285" cy="4481259"/>
        </p:xfrm>
        <a:graphic>
          <a:graphicData uri="http://schemas.openxmlformats.org/drawingml/2006/table">
            <a:tbl>
              <a:tblPr firstRow="1" bandRow="1">
                <a:tableStyleId>{93296810-A885-4BE3-A3E7-6D5BEEA58F35}</a:tableStyleId>
              </a:tblPr>
              <a:tblGrid>
                <a:gridCol w="3152198">
                  <a:extLst>
                    <a:ext uri="{9D8B030D-6E8A-4147-A177-3AD203B41FA5}">
                      <a16:colId xmlns:a16="http://schemas.microsoft.com/office/drawing/2014/main" val="20000"/>
                    </a:ext>
                  </a:extLst>
                </a:gridCol>
                <a:gridCol w="6790087">
                  <a:extLst>
                    <a:ext uri="{9D8B030D-6E8A-4147-A177-3AD203B41FA5}">
                      <a16:colId xmlns:a16="http://schemas.microsoft.com/office/drawing/2014/main" val="20001"/>
                    </a:ext>
                  </a:extLst>
                </a:gridCol>
              </a:tblGrid>
              <a:tr h="627104">
                <a:tc>
                  <a:txBody>
                    <a:bodyPr/>
                    <a:lstStyle/>
                    <a:p>
                      <a:pPr marL="0" lvl="1" algn="just" defTabSz="914400" rtl="0" eaLnBrk="1" latinLnBrk="0" hangingPunct="1">
                        <a:lnSpc>
                          <a:spcPct val="115000"/>
                        </a:lnSpc>
                        <a:spcAft>
                          <a:spcPts val="0"/>
                        </a:spcAft>
                      </a:pPr>
                      <a:endParaRPr lang="es-ES" sz="1200" b="1" i="0" u="none" strike="noStrike" kern="1200" cap="none" dirty="0">
                        <a:solidFill>
                          <a:schemeClr val="bg1"/>
                        </a:solidFill>
                        <a:latin typeface="Arial" pitchFamily="34" charset="0"/>
                        <a:ea typeface="+mn-ea"/>
                        <a:cs typeface="Arial" pitchFamily="34" charset="0"/>
                        <a:sym typeface="Arial"/>
                      </a:endParaRPr>
                    </a:p>
                    <a:p>
                      <a:pPr marL="0" lvl="1" algn="just" defTabSz="914400" rtl="0" eaLnBrk="1" latinLnBrk="0" hangingPunct="1">
                        <a:lnSpc>
                          <a:spcPct val="115000"/>
                        </a:lnSpc>
                        <a:spcAft>
                          <a:spcPts val="0"/>
                        </a:spcAft>
                      </a:pPr>
                      <a:r>
                        <a:rPr lang="es-ES" sz="1400" b="1" i="0" u="none" strike="noStrike" kern="1200" cap="none" dirty="0">
                          <a:solidFill>
                            <a:schemeClr val="bg1"/>
                          </a:solidFill>
                          <a:latin typeface="Arial" pitchFamily="34" charset="0"/>
                          <a:ea typeface="+mn-ea"/>
                          <a:cs typeface="Arial" pitchFamily="34" charset="0"/>
                          <a:sym typeface="Arial"/>
                        </a:rPr>
                        <a:t>EJE ESTRATÉGICO </a:t>
                      </a: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endParaRPr lang="es-ES_tradnl" sz="1200" b="1" i="0" u="none" strike="noStrike" kern="1200" cap="none" dirty="0">
                        <a:solidFill>
                          <a:schemeClr val="bg1"/>
                        </a:solidFill>
                        <a:latin typeface="Arial" pitchFamily="34" charset="0"/>
                        <a:ea typeface="+mn-ea"/>
                        <a:cs typeface="Arial" pitchFamily="34" charset="0"/>
                        <a:sym typeface="Arial"/>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s-ES_tradnl" sz="1400" b="1" i="0" u="none" strike="noStrike" kern="1200" cap="none" dirty="0">
                          <a:solidFill>
                            <a:schemeClr val="bg1"/>
                          </a:solidFill>
                          <a:latin typeface="Arial" pitchFamily="34" charset="0"/>
                          <a:ea typeface="+mn-ea"/>
                          <a:cs typeface="Arial" pitchFamily="34" charset="0"/>
                          <a:sym typeface="Arial"/>
                        </a:rPr>
                        <a:t>RESUMEN DEL SENTIDO DE LAS LÍNEAS DE ACCIÓN DEL EJE </a:t>
                      </a:r>
                      <a:endParaRPr lang="es-ES" sz="1400" b="1" i="0" u="none" strike="noStrike" kern="1200" cap="none" dirty="0">
                        <a:solidFill>
                          <a:schemeClr val="bg1"/>
                        </a:solidFill>
                        <a:latin typeface="Arial" pitchFamily="34" charset="0"/>
                        <a:ea typeface="+mn-ea"/>
                        <a:cs typeface="Arial" pitchFamily="34" charset="0"/>
                        <a:sym typeface="Arial"/>
                      </a:endParaRPr>
                    </a:p>
                    <a:p>
                      <a:pPr marL="0" algn="just" defTabSz="914400" rtl="0" eaLnBrk="1" latinLnBrk="0" hangingPunct="1">
                        <a:lnSpc>
                          <a:spcPct val="115000"/>
                        </a:lnSpc>
                        <a:spcAft>
                          <a:spcPts val="0"/>
                        </a:spcAft>
                      </a:pPr>
                      <a:endParaRPr lang="es-ES" sz="1200" b="1" i="0" u="none" strike="noStrike" kern="1200" cap="none" dirty="0">
                        <a:solidFill>
                          <a:schemeClr val="bg1"/>
                        </a:solidFill>
                        <a:latin typeface="Arial" pitchFamily="34" charset="0"/>
                        <a:ea typeface="+mn-ea"/>
                        <a:cs typeface="Arial" pitchFamily="34" charset="0"/>
                        <a:sym typeface="Arial"/>
                      </a:endParaRPr>
                    </a:p>
                  </a:txBody>
                  <a:tcPr marL="68580" marR="68580" marT="0" marB="0"/>
                </a:tc>
                <a:extLst>
                  <a:ext uri="{0D108BD9-81ED-4DB2-BD59-A6C34878D82A}">
                    <a16:rowId xmlns:a16="http://schemas.microsoft.com/office/drawing/2014/main" val="10000"/>
                  </a:ext>
                </a:extLst>
              </a:tr>
              <a:tr h="3583545">
                <a:tc>
                  <a:txBody>
                    <a:bodyPr/>
                    <a:lstStyle/>
                    <a:p>
                      <a:pPr marL="0" algn="just" defTabSz="914400" rtl="0" eaLnBrk="1" latinLnBrk="0" hangingPunct="1">
                        <a:lnSpc>
                          <a:spcPct val="115000"/>
                        </a:lnSpc>
                        <a:spcAft>
                          <a:spcPts val="0"/>
                        </a:spcAft>
                      </a:pPr>
                      <a:endParaRPr lang="es-ES" sz="2000" kern="1200" dirty="0">
                        <a:solidFill>
                          <a:schemeClr val="dk1"/>
                        </a:solidFill>
                        <a:latin typeface="+mj-lt"/>
                        <a:ea typeface="+mn-ea"/>
                        <a:cs typeface="Arial" pitchFamily="34" charset="0"/>
                      </a:endParaRPr>
                    </a:p>
                    <a:p>
                      <a:pPr marL="0" algn="just" defTabSz="914400" rtl="0" eaLnBrk="1" latinLnBrk="0" hangingPunct="1">
                        <a:lnSpc>
                          <a:spcPct val="115000"/>
                        </a:lnSpc>
                        <a:spcAft>
                          <a:spcPts val="0"/>
                        </a:spcAft>
                      </a:pPr>
                      <a:endParaRPr lang="es-ES" sz="2000" kern="1200" dirty="0">
                        <a:solidFill>
                          <a:schemeClr val="dk1"/>
                        </a:solidFill>
                        <a:latin typeface="Calibri Light" panose="020F0302020204030204" pitchFamily="34" charset="0"/>
                        <a:ea typeface="+mn-ea"/>
                        <a:cs typeface="Calibri Light" panose="020F0302020204030204" pitchFamily="34" charset="0"/>
                      </a:endParaRPr>
                    </a:p>
                    <a:p>
                      <a:pPr marL="0" algn="l" defTabSz="914400" rtl="0" eaLnBrk="1" latinLnBrk="0" hangingPunct="1">
                        <a:lnSpc>
                          <a:spcPct val="115000"/>
                        </a:lnSpc>
                        <a:spcAft>
                          <a:spcPts val="0"/>
                        </a:spcAft>
                      </a:pPr>
                      <a:r>
                        <a:rPr lang="es-ES" sz="3200" b="1" kern="1200" dirty="0">
                          <a:solidFill>
                            <a:schemeClr val="dk1"/>
                          </a:solidFill>
                          <a:latin typeface="Calibri Light" panose="020F0302020204030204" pitchFamily="34" charset="0"/>
                          <a:ea typeface="+mn-ea"/>
                          <a:cs typeface="Calibri Light" panose="020F0302020204030204" pitchFamily="34" charset="0"/>
                        </a:rPr>
                        <a:t>Gestión y garantía en salud con participación en el proceso de decisión</a:t>
                      </a:r>
                    </a:p>
                  </a:txBody>
                  <a:tcPr marL="68580" marR="68580" marT="0" marB="0">
                    <a:solidFill>
                      <a:schemeClr val="accent5">
                        <a:lumMod val="60000"/>
                        <a:lumOff val="40000"/>
                      </a:schemeClr>
                    </a:solidFill>
                  </a:tcPr>
                </a:tc>
                <a:tc>
                  <a:txBody>
                    <a:bodyPr/>
                    <a:lstStyle/>
                    <a:p>
                      <a:pPr marL="0" algn="just" defTabSz="914400" rtl="0" eaLnBrk="1" latinLnBrk="0" hangingPunct="1">
                        <a:lnSpc>
                          <a:spcPct val="115000"/>
                        </a:lnSpc>
                        <a:spcAft>
                          <a:spcPts val="0"/>
                        </a:spcAft>
                      </a:pPr>
                      <a:r>
                        <a:rPr lang="es-ES_tradnl" sz="2200" kern="1200" dirty="0">
                          <a:solidFill>
                            <a:schemeClr val="dk1"/>
                          </a:solidFill>
                          <a:latin typeface="Calibri Light" panose="020F0302020204030204" pitchFamily="34" charset="0"/>
                          <a:ea typeface="+mn-ea"/>
                          <a:cs typeface="Calibri Light" panose="020F0302020204030204" pitchFamily="34" charset="0"/>
                        </a:rPr>
                        <a:t>Este eje con cuatro</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líneas de acción estratégicas para el ejercicio pleno de la participación mediante la a</a:t>
                      </a:r>
                      <a:r>
                        <a:rPr lang="es-ES_tradnl" sz="2200" kern="1200" dirty="0">
                          <a:solidFill>
                            <a:schemeClr val="dk1"/>
                          </a:solidFill>
                          <a:latin typeface="Calibri Light" panose="020F0302020204030204" pitchFamily="34" charset="0"/>
                          <a:ea typeface="+mn-ea"/>
                          <a:cs typeface="Calibri Light" panose="020F0302020204030204" pitchFamily="34" charset="0"/>
                        </a:rPr>
                        <a:t>propiación</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de </a:t>
                      </a:r>
                      <a:r>
                        <a:rPr lang="es-ES_tradnl" sz="2200" kern="1200" dirty="0">
                          <a:solidFill>
                            <a:schemeClr val="dk1"/>
                          </a:solidFill>
                          <a:latin typeface="Calibri Light" panose="020F0302020204030204" pitchFamily="34" charset="0"/>
                          <a:ea typeface="+mn-ea"/>
                          <a:cs typeface="Calibri Light" panose="020F0302020204030204" pitchFamily="34" charset="0"/>
                        </a:rPr>
                        <a:t> instrumentos y de</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herramientas, y las condiciones institucionales que le permitan a la ciudadanía vincularse a la </a:t>
                      </a:r>
                      <a:r>
                        <a:rPr lang="es-ES_tradnl" sz="2200" kern="1200" dirty="0">
                          <a:solidFill>
                            <a:schemeClr val="dk1"/>
                          </a:solidFill>
                          <a:latin typeface="Calibri Light" panose="020F0302020204030204" pitchFamily="34" charset="0"/>
                          <a:ea typeface="+mn-ea"/>
                          <a:cs typeface="Calibri Light" panose="020F0302020204030204" pitchFamily="34" charset="0"/>
                        </a:rPr>
                        <a:t> gestión del sector salud para impulsar la definición, implantación y control de políticas, programas, generación de proyectos, en</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la presupuestación del sector</a:t>
                      </a:r>
                      <a:r>
                        <a:rPr lang="es-ES_tradnl" sz="2200" kern="1200" dirty="0">
                          <a:solidFill>
                            <a:schemeClr val="dk1"/>
                          </a:solidFill>
                          <a:latin typeface="Calibri Light" panose="020F0302020204030204" pitchFamily="34" charset="0"/>
                          <a:ea typeface="+mn-ea"/>
                          <a:cs typeface="Calibri Light" panose="020F0302020204030204" pitchFamily="34" charset="0"/>
                        </a:rPr>
                        <a:t> y en la solución</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de los problemas de salud de su entorno. </a:t>
                      </a:r>
                      <a:r>
                        <a:rPr lang="es-ES_tradnl" sz="2200" kern="1200" dirty="0">
                          <a:solidFill>
                            <a:schemeClr val="dk1"/>
                          </a:solidFill>
                          <a:latin typeface="Calibri Light" panose="020F0302020204030204" pitchFamily="34" charset="0"/>
                          <a:ea typeface="+mn-ea"/>
                          <a:cs typeface="Calibri Light" panose="020F0302020204030204" pitchFamily="34" charset="0"/>
                        </a:rPr>
                        <a:t>Así como los espacios de toma de decisiones frente a la Política</a:t>
                      </a:r>
                      <a:r>
                        <a:rPr lang="es-ES_tradnl" sz="2200" kern="1200" baseline="0" dirty="0">
                          <a:solidFill>
                            <a:schemeClr val="dk1"/>
                          </a:solidFill>
                          <a:latin typeface="Calibri Light" panose="020F0302020204030204" pitchFamily="34" charset="0"/>
                          <a:ea typeface="+mn-ea"/>
                          <a:cs typeface="Calibri Light" panose="020F0302020204030204" pitchFamily="34" charset="0"/>
                        </a:rPr>
                        <a:t> en salud. </a:t>
                      </a:r>
                      <a:r>
                        <a:rPr lang="es-ES_tradnl" sz="2000" kern="1200" baseline="0" dirty="0">
                          <a:solidFill>
                            <a:schemeClr val="dk1"/>
                          </a:solidFill>
                          <a:latin typeface="Calibri Light" panose="020F0302020204030204" pitchFamily="34" charset="0"/>
                          <a:ea typeface="+mn-ea"/>
                          <a:cs typeface="Calibri Light" panose="020F0302020204030204" pitchFamily="34" charset="0"/>
                        </a:rPr>
                        <a:t>  </a:t>
                      </a:r>
                      <a:endParaRPr lang="es-ES" sz="2000" kern="1200" dirty="0">
                        <a:solidFill>
                          <a:schemeClr val="dk1"/>
                        </a:solidFill>
                        <a:latin typeface="Calibri Light" panose="020F0302020204030204" pitchFamily="34" charset="0"/>
                        <a:ea typeface="+mn-ea"/>
                        <a:cs typeface="Calibri Light" panose="020F030202020403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7700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53633" y="1962336"/>
            <a:ext cx="11506958" cy="3932027"/>
            <a:chOff x="204123" y="1506865"/>
            <a:chExt cx="6679998" cy="4332630"/>
          </a:xfrm>
          <a:solidFill>
            <a:schemeClr val="accent4">
              <a:lumMod val="60000"/>
              <a:lumOff val="40000"/>
            </a:schemeClr>
          </a:solidFill>
        </p:grpSpPr>
        <p:sp>
          <p:nvSpPr>
            <p:cNvPr id="22" name="Rectángulo redondeado 21"/>
            <p:cNvSpPr/>
            <p:nvPr/>
          </p:nvSpPr>
          <p:spPr>
            <a:xfrm>
              <a:off x="207861" y="1826656"/>
              <a:ext cx="465000" cy="116128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a</a:t>
              </a:r>
              <a:endParaRPr lang="es-CO" sz="1992" b="1" dirty="0">
                <a:solidFill>
                  <a:schemeClr val="tx1"/>
                </a:solidFill>
                <a:latin typeface="Calibri Light" panose="020F0302020204030204" pitchFamily="34" charset="0"/>
              </a:endParaRPr>
            </a:p>
          </p:txBody>
        </p:sp>
        <p:sp>
          <p:nvSpPr>
            <p:cNvPr id="23" name="Rectángulo redondeado 22"/>
            <p:cNvSpPr/>
            <p:nvPr/>
          </p:nvSpPr>
          <p:spPr>
            <a:xfrm>
              <a:off x="207861" y="3043073"/>
              <a:ext cx="465000" cy="8972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b</a:t>
              </a:r>
              <a:endParaRPr lang="es-CO" sz="1992" b="1" dirty="0">
                <a:solidFill>
                  <a:schemeClr val="tx1"/>
                </a:solidFill>
                <a:latin typeface="Calibri Light" panose="020F0302020204030204" pitchFamily="34" charset="0"/>
              </a:endParaRPr>
            </a:p>
          </p:txBody>
        </p:sp>
        <p:sp>
          <p:nvSpPr>
            <p:cNvPr id="24" name="Rectángulo redondeado 23"/>
            <p:cNvSpPr/>
            <p:nvPr/>
          </p:nvSpPr>
          <p:spPr>
            <a:xfrm>
              <a:off x="204123" y="3984591"/>
              <a:ext cx="476749" cy="9709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c</a:t>
              </a:r>
              <a:endParaRPr lang="es-CO" sz="1992" b="1" dirty="0">
                <a:solidFill>
                  <a:schemeClr val="tx1"/>
                </a:solidFill>
                <a:latin typeface="Calibri Light" panose="020F0302020204030204" pitchFamily="34" charset="0"/>
              </a:endParaRPr>
            </a:p>
          </p:txBody>
        </p:sp>
        <p:sp>
          <p:nvSpPr>
            <p:cNvPr id="25" name="Rectángulo redondeado 24"/>
            <p:cNvSpPr/>
            <p:nvPr/>
          </p:nvSpPr>
          <p:spPr>
            <a:xfrm>
              <a:off x="207861" y="5009001"/>
              <a:ext cx="476749" cy="83049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92" b="1" dirty="0">
                  <a:solidFill>
                    <a:schemeClr val="tx1"/>
                  </a:solidFill>
                  <a:latin typeface="Calibri Light" panose="020F0302020204030204" pitchFamily="34" charset="0"/>
                </a:rPr>
                <a:t>d</a:t>
              </a:r>
              <a:endParaRPr lang="es-CO" sz="1992" b="1" dirty="0">
                <a:solidFill>
                  <a:schemeClr val="tx1"/>
                </a:solidFill>
                <a:latin typeface="Calibri Light" panose="020F0302020204030204" pitchFamily="34" charset="0"/>
              </a:endParaRPr>
            </a:p>
          </p:txBody>
        </p:sp>
        <p:sp>
          <p:nvSpPr>
            <p:cNvPr id="27" name="Rectángulo redondeado 26"/>
            <p:cNvSpPr/>
            <p:nvPr/>
          </p:nvSpPr>
          <p:spPr>
            <a:xfrm>
              <a:off x="684610" y="1825452"/>
              <a:ext cx="6190692" cy="11624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594" dirty="0">
                  <a:solidFill>
                    <a:schemeClr val="tx1"/>
                  </a:solidFill>
                  <a:latin typeface="Calibri Light" panose="020F0302020204030204" pitchFamily="34" charset="0"/>
                  <a:cs typeface="Calibri" panose="020F0502020204030204" pitchFamily="34" charset="0"/>
                  <a:sym typeface="Arial"/>
                </a:rPr>
                <a:t>Diseñar y desarrollar las </a:t>
              </a:r>
              <a:r>
                <a:rPr lang="es-ES" sz="1594" b="1" dirty="0">
                  <a:solidFill>
                    <a:schemeClr val="tx1"/>
                  </a:solidFill>
                  <a:latin typeface="Calibri Light" panose="020F0302020204030204" pitchFamily="34" charset="0"/>
                  <a:cs typeface="Calibri" panose="020F0502020204030204" pitchFamily="34" charset="0"/>
                  <a:sym typeface="Arial"/>
                </a:rPr>
                <a:t>metodologías de planificación y presupuestación participativa </a:t>
              </a:r>
              <a:r>
                <a:rPr lang="es-ES" sz="1594" dirty="0">
                  <a:solidFill>
                    <a:schemeClr val="tx1"/>
                  </a:solidFill>
                  <a:latin typeface="Calibri Light" panose="020F0302020204030204" pitchFamily="34" charset="0"/>
                  <a:cs typeface="Calibri" panose="020F0502020204030204" pitchFamily="34" charset="0"/>
                  <a:sym typeface="Arial"/>
                </a:rPr>
                <a:t>con énfasis en la garantía de la participación de la población en la identificación, priorización, presupuestación, atenciones en salud y la solución de los problemas de salud de su entorno.</a:t>
              </a:r>
              <a:endParaRPr lang="es-ES" sz="1594" dirty="0">
                <a:solidFill>
                  <a:schemeClr val="tx1"/>
                </a:solidFill>
                <a:latin typeface="Calibri Light" panose="020F0302020204030204" pitchFamily="34" charset="0"/>
                <a:cs typeface="Calibri" panose="020F0502020204030204" pitchFamily="34" charset="0"/>
              </a:endParaRPr>
            </a:p>
          </p:txBody>
        </p:sp>
        <p:sp>
          <p:nvSpPr>
            <p:cNvPr id="31" name="Rectángulo redondeado 30"/>
            <p:cNvSpPr/>
            <p:nvPr/>
          </p:nvSpPr>
          <p:spPr>
            <a:xfrm>
              <a:off x="684610" y="3030316"/>
              <a:ext cx="6190692" cy="90995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buClr>
                  <a:srgbClr val="000000"/>
                </a:buClr>
                <a:buFont typeface="Arial"/>
              </a:pPr>
              <a:r>
                <a:rPr lang="es-ES" sz="1594" dirty="0">
                  <a:solidFill>
                    <a:schemeClr val="tx1"/>
                  </a:solidFill>
                  <a:latin typeface="Calibri Light" panose="020F0302020204030204" pitchFamily="34" charset="0"/>
                  <a:cs typeface="Calibri" panose="020F0502020204030204" pitchFamily="34" charset="0"/>
                </a:rPr>
                <a:t>Implementar los </a:t>
              </a:r>
              <a:r>
                <a:rPr lang="es-ES" sz="1594" b="1" dirty="0">
                  <a:solidFill>
                    <a:schemeClr val="tx1"/>
                  </a:solidFill>
                  <a:latin typeface="Calibri Light" panose="020F0302020204030204" pitchFamily="34" charset="0"/>
                  <a:cs typeface="Calibri" panose="020F0502020204030204" pitchFamily="34" charset="0"/>
                </a:rPr>
                <a:t>dispositivos que permitan a la ciudadanía participar en la gestión del sector salud </a:t>
              </a:r>
              <a:r>
                <a:rPr lang="es-ES" sz="1594" dirty="0">
                  <a:solidFill>
                    <a:schemeClr val="tx1"/>
                  </a:solidFill>
                  <a:latin typeface="Calibri Light" panose="020F0302020204030204" pitchFamily="34" charset="0"/>
                  <a:cs typeface="Calibri" panose="020F0502020204030204" pitchFamily="34" charset="0"/>
                </a:rPr>
                <a:t>en los niveles territoriales e institucionales, articulado a un proceso pedagógico y de comunicación estratégico e integral. </a:t>
              </a:r>
            </a:p>
          </p:txBody>
        </p:sp>
        <p:sp>
          <p:nvSpPr>
            <p:cNvPr id="36" name="Rectángulo redondeado 35"/>
            <p:cNvSpPr/>
            <p:nvPr/>
          </p:nvSpPr>
          <p:spPr>
            <a:xfrm>
              <a:off x="684611" y="3978044"/>
              <a:ext cx="6190692" cy="97749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594" dirty="0">
                  <a:solidFill>
                    <a:schemeClr val="tx1"/>
                  </a:solidFill>
                  <a:latin typeface="Calibri Light" panose="020F0302020204030204" pitchFamily="34" charset="0"/>
                  <a:cs typeface="Calibri" panose="020F0502020204030204" pitchFamily="34" charset="0"/>
                </a:rPr>
                <a:t>Definir los </a:t>
              </a:r>
              <a:r>
                <a:rPr lang="es-ES" sz="1594" b="1" dirty="0">
                  <a:solidFill>
                    <a:schemeClr val="tx1"/>
                  </a:solidFill>
                  <a:latin typeface="Calibri Light" panose="020F0302020204030204" pitchFamily="34" charset="0"/>
                  <a:cs typeface="Calibri" panose="020F0502020204030204" pitchFamily="34" charset="0"/>
                </a:rPr>
                <a:t>mecanismos que permitan la participación de la población </a:t>
              </a:r>
              <a:r>
                <a:rPr lang="es-ES" sz="1594" dirty="0">
                  <a:solidFill>
                    <a:schemeClr val="tx1"/>
                  </a:solidFill>
                  <a:latin typeface="Calibri Light" panose="020F0302020204030204" pitchFamily="34" charset="0"/>
                  <a:cs typeface="Calibri" panose="020F0502020204030204" pitchFamily="34" charset="0"/>
                </a:rPr>
                <a:t>en la toma de decisiones en la inversión pública.</a:t>
              </a:r>
            </a:p>
          </p:txBody>
        </p:sp>
        <p:sp>
          <p:nvSpPr>
            <p:cNvPr id="46" name="Rectángulo redondeado 45"/>
            <p:cNvSpPr/>
            <p:nvPr/>
          </p:nvSpPr>
          <p:spPr>
            <a:xfrm>
              <a:off x="689456" y="5022153"/>
              <a:ext cx="6194665" cy="8173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ctr"/>
              <a:r>
                <a:rPr lang="es-ES" sz="1594" b="1" dirty="0">
                  <a:solidFill>
                    <a:schemeClr val="tx1"/>
                  </a:solidFill>
                  <a:latin typeface="Calibri Light" panose="020F0302020204030204" pitchFamily="34" charset="0"/>
                  <a:cs typeface="Calibri" panose="020F0502020204030204" pitchFamily="34" charset="0"/>
                </a:rPr>
                <a:t>Fortalecer los escenarios para la participación en la decisión</a:t>
              </a:r>
              <a:r>
                <a:rPr lang="es-ES" sz="1594" dirty="0">
                  <a:solidFill>
                    <a:schemeClr val="tx1"/>
                  </a:solidFill>
                  <a:latin typeface="Calibri Light" panose="020F0302020204030204" pitchFamily="34" charset="0"/>
                  <a:cs typeface="Calibri" panose="020F0502020204030204" pitchFamily="34" charset="0"/>
                </a:rPr>
                <a:t>, siendo los procesos de pedagogía y comunicación, un factor determinante para su consolidación. </a:t>
              </a:r>
            </a:p>
          </p:txBody>
        </p:sp>
        <p:sp>
          <p:nvSpPr>
            <p:cNvPr id="52" name="Rectángulo redondeado 51"/>
            <p:cNvSpPr/>
            <p:nvPr/>
          </p:nvSpPr>
          <p:spPr>
            <a:xfrm>
              <a:off x="207861" y="1506865"/>
              <a:ext cx="6667440" cy="27107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94" b="1" dirty="0">
                  <a:solidFill>
                    <a:schemeClr val="tx1"/>
                  </a:solidFill>
                  <a:latin typeface="Calibri Light" panose="020F0302020204030204" pitchFamily="34" charset="0"/>
                </a:rPr>
                <a:t>Líneas de acción</a:t>
              </a:r>
              <a:endParaRPr lang="es-CO" sz="1594" b="1" dirty="0">
                <a:solidFill>
                  <a:schemeClr val="tx1"/>
                </a:solidFill>
                <a:latin typeface="Calibri Light" panose="020F0302020204030204" pitchFamily="34" charset="0"/>
              </a:endParaRPr>
            </a:p>
          </p:txBody>
        </p:sp>
      </p:grpSp>
      <p:grpSp>
        <p:nvGrpSpPr>
          <p:cNvPr id="20" name="Grupo 19"/>
          <p:cNvGrpSpPr/>
          <p:nvPr/>
        </p:nvGrpSpPr>
        <p:grpSpPr>
          <a:xfrm>
            <a:off x="291186" y="618038"/>
            <a:ext cx="11625663" cy="1085803"/>
            <a:chOff x="355599" y="5199634"/>
            <a:chExt cx="11671076" cy="1090044"/>
          </a:xfrm>
        </p:grpSpPr>
        <p:sp>
          <p:nvSpPr>
            <p:cNvPr id="21" name="Llamada rectangular redondeada 20"/>
            <p:cNvSpPr/>
            <p:nvPr/>
          </p:nvSpPr>
          <p:spPr>
            <a:xfrm>
              <a:off x="355599" y="5199634"/>
              <a:ext cx="1198800" cy="1090044"/>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188" b="1" dirty="0">
                  <a:solidFill>
                    <a:srgbClr val="073763"/>
                  </a:solidFill>
                  <a:latin typeface="Calibri Light" panose="020F0302020204030204" pitchFamily="34" charset="0"/>
                </a:rPr>
                <a:t>Eje 5</a:t>
              </a:r>
              <a:endParaRPr lang="es-CO" sz="3188" b="1" dirty="0">
                <a:solidFill>
                  <a:srgbClr val="073763"/>
                </a:solidFill>
                <a:latin typeface="Calibri Light" panose="020F0302020204030204" pitchFamily="34" charset="0"/>
              </a:endParaRPr>
            </a:p>
          </p:txBody>
        </p:sp>
        <p:sp>
          <p:nvSpPr>
            <p:cNvPr id="26" name="Rectángulo redondeado 25"/>
            <p:cNvSpPr/>
            <p:nvPr/>
          </p:nvSpPr>
          <p:spPr>
            <a:xfrm>
              <a:off x="1596793" y="5218722"/>
              <a:ext cx="2403483" cy="1070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594" dirty="0">
                  <a:solidFill>
                    <a:schemeClr val="tx1"/>
                  </a:solidFill>
                  <a:latin typeface="Calibri Light" panose="020F0302020204030204" pitchFamily="34" charset="0"/>
                  <a:cs typeface="Calibri" panose="020F0502020204030204" pitchFamily="34" charset="0"/>
                  <a:sym typeface="Arial"/>
                </a:rPr>
                <a:t>Gestión y garantía de la salud con participación en el proceso de decisión. </a:t>
              </a:r>
              <a:r>
                <a:rPr lang="es-ES" sz="1594" b="1" dirty="0">
                  <a:solidFill>
                    <a:schemeClr val="tx1"/>
                  </a:solidFill>
                  <a:latin typeface="Calibri Light" panose="020F0302020204030204" pitchFamily="34" charset="0"/>
                  <a:cs typeface="Calibri" panose="020F0502020204030204" pitchFamily="34" charset="0"/>
                  <a:sym typeface="Arial"/>
                </a:rPr>
                <a:t>Línea de la EPS: d</a:t>
              </a:r>
              <a:endParaRPr lang="es-ES" sz="1594" b="1" dirty="0">
                <a:solidFill>
                  <a:srgbClr val="000000"/>
                </a:solidFill>
                <a:latin typeface="Calibri Light" panose="020F0302020204030204" pitchFamily="34" charset="0"/>
                <a:ea typeface="Calibri"/>
                <a:cs typeface="Calibri" panose="020F0502020204030204" pitchFamily="34" charset="0"/>
              </a:endParaRPr>
            </a:p>
          </p:txBody>
        </p:sp>
        <p:sp>
          <p:nvSpPr>
            <p:cNvPr id="29" name="Rectángulo redondeado 28"/>
            <p:cNvSpPr/>
            <p:nvPr/>
          </p:nvSpPr>
          <p:spPr>
            <a:xfrm>
              <a:off x="4046735" y="5229011"/>
              <a:ext cx="1777122" cy="1060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870"/>
              <a:r>
                <a:rPr lang="es-ES_tradnl" sz="1594" b="1" dirty="0">
                  <a:solidFill>
                    <a:schemeClr val="dk1"/>
                  </a:solidFill>
                  <a:latin typeface="Calibri Light" panose="020F0302020204030204" pitchFamily="34" charset="0"/>
                  <a:cs typeface="Calibri" panose="020F0502020204030204" pitchFamily="34" charset="0"/>
                  <a:sym typeface="Arial"/>
                </a:rPr>
                <a:t>Ejercicio pleno </a:t>
              </a:r>
              <a:r>
                <a:rPr lang="es-ES_tradnl" sz="1594" dirty="0">
                  <a:solidFill>
                    <a:schemeClr val="dk1"/>
                  </a:solidFill>
                  <a:latin typeface="Calibri Light" panose="020F0302020204030204" pitchFamily="34" charset="0"/>
                  <a:cs typeface="Calibri" panose="020F0502020204030204" pitchFamily="34" charset="0"/>
                  <a:sym typeface="Arial"/>
                </a:rPr>
                <a:t>de la participación ciudadanía</a:t>
              </a:r>
              <a:endParaRPr lang="es-ES" sz="1594" dirty="0">
                <a:solidFill>
                  <a:schemeClr val="dk1"/>
                </a:solidFill>
                <a:latin typeface="Calibri Light" panose="020F0302020204030204" pitchFamily="34" charset="0"/>
                <a:cs typeface="Calibri" panose="020F0502020204030204" pitchFamily="34" charset="0"/>
              </a:endParaRPr>
            </a:p>
          </p:txBody>
        </p:sp>
        <p:sp>
          <p:nvSpPr>
            <p:cNvPr id="30" name="Rectángulo redondeado 29"/>
            <p:cNvSpPr/>
            <p:nvPr/>
          </p:nvSpPr>
          <p:spPr>
            <a:xfrm>
              <a:off x="5870316" y="5218724"/>
              <a:ext cx="6156359" cy="10709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870"/>
              <a:r>
                <a:rPr lang="es-ES_tradnl" sz="1295" b="1" dirty="0">
                  <a:solidFill>
                    <a:schemeClr val="dk1"/>
                  </a:solidFill>
                  <a:latin typeface="Calibri Light" panose="020F0302020204030204" pitchFamily="34" charset="0"/>
                  <a:cs typeface="Calibri" panose="020F0502020204030204" pitchFamily="34" charset="0"/>
                  <a:sym typeface="Arial"/>
                </a:rPr>
                <a:t>La Ciudadania apropia instrumentos y herramientas y cuenta </a:t>
              </a:r>
              <a:r>
                <a:rPr lang="es-ES_tradnl" sz="1295" dirty="0">
                  <a:solidFill>
                    <a:schemeClr val="dk1"/>
                  </a:solidFill>
                  <a:latin typeface="Calibri Light" panose="020F0302020204030204" pitchFamily="34" charset="0"/>
                  <a:cs typeface="Calibri" panose="020F0502020204030204" pitchFamily="34" charset="0"/>
                  <a:sym typeface="Arial"/>
                </a:rPr>
                <a:t>con condiciones institucionales que le permitan vincularse a la </a:t>
              </a:r>
              <a:r>
                <a:rPr lang="es-ES_tradnl" sz="1295" b="1" dirty="0">
                  <a:solidFill>
                    <a:schemeClr val="dk1"/>
                  </a:solidFill>
                  <a:latin typeface="Calibri Light" panose="020F0302020204030204" pitchFamily="34" charset="0"/>
                  <a:cs typeface="Calibri" panose="020F0502020204030204" pitchFamily="34" charset="0"/>
                  <a:sym typeface="Arial"/>
                </a:rPr>
                <a:t>gestión del sector salud </a:t>
              </a:r>
              <a:r>
                <a:rPr lang="es-ES_tradnl" sz="1295" dirty="0">
                  <a:solidFill>
                    <a:schemeClr val="dk1"/>
                  </a:solidFill>
                  <a:latin typeface="Calibri Light" panose="020F0302020204030204" pitchFamily="34" charset="0"/>
                  <a:cs typeface="Calibri" panose="020F0502020204030204" pitchFamily="34" charset="0"/>
                  <a:sym typeface="Arial"/>
                </a:rPr>
                <a:t>para el impulso, definición, implantación, control de políticas, programas, y generación de proyectos en la presupuestación del sector, en la toma de decisión y solución de los problemas de salud de su entorno.</a:t>
              </a:r>
              <a:endParaRPr lang="es-ES" sz="1295" dirty="0">
                <a:solidFill>
                  <a:schemeClr val="dk1"/>
                </a:solidFill>
                <a:latin typeface="Calibri Light" panose="020F0302020204030204" pitchFamily="34" charset="0"/>
                <a:cs typeface="Calibri" panose="020F0502020204030204" pitchFamily="34" charset="0"/>
              </a:endParaRPr>
            </a:p>
          </p:txBody>
        </p:sp>
      </p:grpSp>
    </p:spTree>
    <p:extLst>
      <p:ext uri="{BB962C8B-B14F-4D97-AF65-F5344CB8AC3E}">
        <p14:creationId xmlns:p14="http://schemas.microsoft.com/office/powerpoint/2010/main" val="25419704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persona, árbol, chica, exterior&#10;&#10;Descripción generada automáticamente">
            <a:extLst>
              <a:ext uri="{FF2B5EF4-FFF2-40B4-BE49-F238E27FC236}">
                <a16:creationId xmlns:a16="http://schemas.microsoft.com/office/drawing/2014/main" id="{B1DC0643-CA19-459F-9562-4BFDADC57E22}"/>
              </a:ext>
            </a:extLst>
          </p:cNvPr>
          <p:cNvPicPr>
            <a:picLocks noChangeAspect="1"/>
          </p:cNvPicPr>
          <p:nvPr/>
        </p:nvPicPr>
        <p:blipFill>
          <a:blip r:embed="rId2"/>
          <a:stretch>
            <a:fillRect/>
          </a:stretch>
        </p:blipFill>
        <p:spPr>
          <a:xfrm>
            <a:off x="1523897" y="304800"/>
            <a:ext cx="9603145" cy="5406571"/>
          </a:xfrm>
          <a:prstGeom prst="rect">
            <a:avLst/>
          </a:prstGeom>
        </p:spPr>
      </p:pic>
    </p:spTree>
    <p:extLst>
      <p:ext uri="{BB962C8B-B14F-4D97-AF65-F5344CB8AC3E}">
        <p14:creationId xmlns:p14="http://schemas.microsoft.com/office/powerpoint/2010/main" val="841694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35468-45AE-4879-939E-807BFFBCF751}"/>
              </a:ext>
            </a:extLst>
          </p:cNvPr>
          <p:cNvSpPr>
            <a:spLocks noGrp="1"/>
          </p:cNvSpPr>
          <p:nvPr>
            <p:ph type="title"/>
          </p:nvPr>
        </p:nvSpPr>
        <p:spPr/>
        <p:txBody>
          <a:bodyPr/>
          <a:lstStyle/>
          <a:p>
            <a:pPr algn="ctr"/>
            <a:r>
              <a:rPr lang="es-MX" b="1" dirty="0">
                <a:solidFill>
                  <a:srgbClr val="00B050"/>
                </a:solidFill>
                <a:latin typeface="Calibri Light" panose="020F0302020204030204" pitchFamily="34" charset="0"/>
                <a:cs typeface="Calibri Light" panose="020F0302020204030204" pitchFamily="34" charset="0"/>
              </a:rPr>
              <a:t>FORTALECIMIENTO INSTITUCIONAL</a:t>
            </a:r>
            <a:endParaRPr lang="es-CO" b="1" dirty="0">
              <a:solidFill>
                <a:srgbClr val="00B050"/>
              </a:solidFill>
              <a:latin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F795DEFF-23C1-41EE-9CDC-1148F0D9001D}"/>
              </a:ext>
            </a:extLst>
          </p:cNvPr>
          <p:cNvSpPr>
            <a:spLocks noGrp="1"/>
          </p:cNvSpPr>
          <p:nvPr>
            <p:ph sz="half" idx="1"/>
          </p:nvPr>
        </p:nvSpPr>
        <p:spPr/>
        <p:txBody>
          <a:bodyPr>
            <a:normAutofit/>
          </a:bodyPr>
          <a:lstStyle/>
          <a:p>
            <a:pPr marL="0" indent="0">
              <a:buNone/>
            </a:pPr>
            <a:r>
              <a:rPr lang="es-MX" sz="2000" dirty="0">
                <a:latin typeface="Calibri Light" panose="020F0302020204030204" pitchFamily="34" charset="0"/>
                <a:cs typeface="Calibri Light" panose="020F0302020204030204" pitchFamily="34" charset="0"/>
              </a:rPr>
              <a:t>El deber ser:</a:t>
            </a:r>
          </a:p>
          <a:p>
            <a:pPr marL="514350" indent="-514350">
              <a:buFont typeface="+mj-lt"/>
              <a:buAutoNum type="arabicPeriod"/>
            </a:pPr>
            <a:r>
              <a:rPr lang="es-MX" sz="2000" dirty="0">
                <a:latin typeface="Calibri Light" panose="020F0302020204030204" pitchFamily="34" charset="0"/>
                <a:cs typeface="Calibri Light" panose="020F0302020204030204" pitchFamily="34" charset="0"/>
              </a:rPr>
              <a:t>Destinar y gestionar los recursos para capacitar en participación al recurso humano.</a:t>
            </a:r>
          </a:p>
          <a:p>
            <a:pPr marL="514350" indent="-514350">
              <a:buFont typeface="+mj-lt"/>
              <a:buAutoNum type="arabicPeriod"/>
            </a:pPr>
            <a:r>
              <a:rPr lang="es-MX" sz="2000" dirty="0">
                <a:latin typeface="Calibri Light" panose="020F0302020204030204" pitchFamily="34" charset="0"/>
                <a:cs typeface="Calibri Light" panose="020F0302020204030204" pitchFamily="34" charset="0"/>
              </a:rPr>
              <a:t>Diseñar las herramientas pedagógicas para la capacitación</a:t>
            </a:r>
          </a:p>
          <a:p>
            <a:pPr marL="514350" indent="-514350">
              <a:buFont typeface="+mj-lt"/>
              <a:buAutoNum type="arabicPeriod"/>
            </a:pPr>
            <a:r>
              <a:rPr lang="es-MX" sz="2000" dirty="0">
                <a:latin typeface="Calibri Light" panose="020F0302020204030204" pitchFamily="34" charset="0"/>
                <a:cs typeface="Calibri Light" panose="020F0302020204030204" pitchFamily="34" charset="0"/>
              </a:rPr>
              <a:t>Acciones interinstitucionales para formar a la comunidad en participación</a:t>
            </a:r>
          </a:p>
          <a:p>
            <a:pPr marL="514350" indent="-514350">
              <a:buFont typeface="+mj-lt"/>
              <a:buAutoNum type="arabicPeriod"/>
            </a:pPr>
            <a:r>
              <a:rPr lang="es-MX" sz="2000" dirty="0">
                <a:latin typeface="Calibri Light" panose="020F0302020204030204" pitchFamily="34" charset="0"/>
                <a:cs typeface="Calibri Light" panose="020F0302020204030204" pitchFamily="34" charset="0"/>
              </a:rPr>
              <a:t>Transversalizar la participación en todas las áreas</a:t>
            </a:r>
          </a:p>
          <a:p>
            <a:pPr marL="514350" indent="-514350">
              <a:buAutoNum type="arabicPeriod"/>
            </a:pPr>
            <a:endParaRPr lang="es-CO" sz="1800" dirty="0"/>
          </a:p>
        </p:txBody>
      </p:sp>
      <p:sp>
        <p:nvSpPr>
          <p:cNvPr id="4" name="Marcador de contenido 3">
            <a:extLst>
              <a:ext uri="{FF2B5EF4-FFF2-40B4-BE49-F238E27FC236}">
                <a16:creationId xmlns:a16="http://schemas.microsoft.com/office/drawing/2014/main" id="{C02189DE-58E4-4B9F-AB3D-5616915A84E3}"/>
              </a:ext>
            </a:extLst>
          </p:cNvPr>
          <p:cNvSpPr>
            <a:spLocks noGrp="1"/>
          </p:cNvSpPr>
          <p:nvPr>
            <p:ph sz="half" idx="2"/>
          </p:nvPr>
        </p:nvSpPr>
        <p:spPr/>
        <p:txBody>
          <a:bodyPr>
            <a:normAutofit/>
          </a:bodyPr>
          <a:lstStyle/>
          <a:p>
            <a:pPr marL="0" indent="0">
              <a:buNone/>
            </a:pPr>
            <a:r>
              <a:rPr lang="es-MX" sz="2000" dirty="0">
                <a:latin typeface="Calibri Light" panose="020F0302020204030204" pitchFamily="34" charset="0"/>
                <a:cs typeface="Calibri Light" panose="020F0302020204030204" pitchFamily="34" charset="0"/>
              </a:rPr>
              <a:t>Como:</a:t>
            </a:r>
          </a:p>
          <a:p>
            <a:pPr marL="342900" indent="-342900">
              <a:buAutoNum type="arabicPeriod"/>
            </a:pPr>
            <a:r>
              <a:rPr lang="es-MX" sz="2000" dirty="0">
                <a:latin typeface="Calibri Light" panose="020F0302020204030204" pitchFamily="34" charset="0"/>
                <a:cs typeface="Calibri Light" panose="020F0302020204030204" pitchFamily="34" charset="0"/>
              </a:rPr>
              <a:t>Recursos en el Charter: talleres en todas las sucursales dirigidos a Línea de frente, ASODEUS, SIAU y Gestores Municipales (Faltan Antioquia y Córdoba; Boyacá se hizo de manera virtual)</a:t>
            </a:r>
          </a:p>
          <a:p>
            <a:pPr marL="342900" indent="-342900">
              <a:buAutoNum type="arabicPeriod"/>
            </a:pPr>
            <a:r>
              <a:rPr lang="es-MX" sz="2000" dirty="0">
                <a:latin typeface="Calibri Light" panose="020F0302020204030204" pitchFamily="34" charset="0"/>
                <a:cs typeface="Calibri Light" panose="020F0302020204030204" pitchFamily="34" charset="0"/>
              </a:rPr>
              <a:t>Caja de Herramientas de la Participación: “La urna triclave”</a:t>
            </a:r>
          </a:p>
          <a:p>
            <a:pPr marL="342900" indent="-342900">
              <a:buAutoNum type="arabicPeriod"/>
            </a:pPr>
            <a:r>
              <a:rPr lang="es-MX" sz="2000" dirty="0">
                <a:latin typeface="Calibri Light" panose="020F0302020204030204" pitchFamily="34" charset="0"/>
                <a:cs typeface="Calibri Light" panose="020F0302020204030204" pitchFamily="34" charset="0"/>
              </a:rPr>
              <a:t>Ejercicio con Secretaría de Salud de Cali para formar a las comunidades de ladera en PSS. Producto: Modelo de auditoría comunitaria, vigente en Cali.</a:t>
            </a:r>
          </a:p>
          <a:p>
            <a:pPr marL="342900" indent="-342900">
              <a:buFont typeface="Arial" panose="020B0604020202020204" pitchFamily="34" charset="0"/>
              <a:buAutoNum type="arabicPeriod"/>
            </a:pPr>
            <a:r>
              <a:rPr lang="es-MX" sz="2000" b="1" dirty="0">
                <a:solidFill>
                  <a:srgbClr val="FF0000"/>
                </a:solidFill>
                <a:latin typeface="Calibri Light" panose="020F0302020204030204" pitchFamily="34" charset="0"/>
                <a:cs typeface="Calibri Light" panose="020F0302020204030204" pitchFamily="34" charset="0"/>
              </a:rPr>
              <a:t>PENDIENTE POR AVANCES</a:t>
            </a:r>
          </a:p>
          <a:p>
            <a:pPr marL="342900" indent="-342900">
              <a:buAutoNum type="arabicPeriod"/>
            </a:pPr>
            <a:endParaRPr lang="es-MX" sz="1600" dirty="0"/>
          </a:p>
        </p:txBody>
      </p:sp>
    </p:spTree>
    <p:extLst>
      <p:ext uri="{BB962C8B-B14F-4D97-AF65-F5344CB8AC3E}">
        <p14:creationId xmlns:p14="http://schemas.microsoft.com/office/powerpoint/2010/main" val="2642562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122AFB-01E3-4AE4-9B6D-0604151DB674}"/>
              </a:ext>
            </a:extLst>
          </p:cNvPr>
          <p:cNvSpPr>
            <a:spLocks noGrp="1"/>
          </p:cNvSpPr>
          <p:nvPr>
            <p:ph type="title"/>
          </p:nvPr>
        </p:nvSpPr>
        <p:spPr/>
        <p:txBody>
          <a:bodyPr/>
          <a:lstStyle/>
          <a:p>
            <a:r>
              <a:rPr lang="es-MX" b="1" dirty="0">
                <a:solidFill>
                  <a:srgbClr val="00B050"/>
                </a:solidFill>
                <a:latin typeface="Calibri Light" panose="020F0302020204030204" pitchFamily="34" charset="0"/>
                <a:cs typeface="Calibri Light" panose="020F0302020204030204" pitchFamily="34" charset="0"/>
              </a:rPr>
              <a:t>EMPODERAMIENTO</a:t>
            </a:r>
            <a:endParaRPr lang="es-CO" b="1" dirty="0">
              <a:solidFill>
                <a:srgbClr val="00B050"/>
              </a:solidFill>
              <a:latin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EBE75BDA-531F-4252-A292-50FD05135621}"/>
              </a:ext>
            </a:extLst>
          </p:cNvPr>
          <p:cNvSpPr>
            <a:spLocks noGrp="1"/>
          </p:cNvSpPr>
          <p:nvPr>
            <p:ph sz="half" idx="1"/>
          </p:nvPr>
        </p:nvSpPr>
        <p:spPr/>
        <p:txBody>
          <a:bodyPr>
            <a:normAutofit fontScale="92500" lnSpcReduction="20000"/>
          </a:bodyPr>
          <a:lstStyle/>
          <a:p>
            <a:pPr marL="0" indent="0">
              <a:buNone/>
            </a:pPr>
            <a:r>
              <a:rPr lang="es-MX" dirty="0">
                <a:latin typeface="+mj-lt"/>
              </a:rPr>
              <a:t>El deber ser:</a:t>
            </a:r>
          </a:p>
          <a:p>
            <a:pPr marL="514350" indent="-514350">
              <a:buAutoNum type="arabicPeriod"/>
            </a:pPr>
            <a:r>
              <a:rPr lang="es-CO" dirty="0">
                <a:latin typeface="+mj-lt"/>
              </a:rPr>
              <a:t>Pedagogía en el derecho a la salud</a:t>
            </a:r>
          </a:p>
          <a:p>
            <a:pPr marL="514350" indent="-514350">
              <a:buAutoNum type="arabicPeriod"/>
            </a:pPr>
            <a:r>
              <a:rPr lang="es-CO" dirty="0">
                <a:latin typeface="+mj-lt"/>
              </a:rPr>
              <a:t>Incentivos a la participación del usuario</a:t>
            </a:r>
          </a:p>
          <a:p>
            <a:pPr marL="514350" indent="-514350">
              <a:buAutoNum type="arabicPeriod"/>
            </a:pPr>
            <a:r>
              <a:rPr lang="es-CO" dirty="0">
                <a:latin typeface="+mj-lt"/>
              </a:rPr>
              <a:t>Acceso del usuario a los medios de comunicación</a:t>
            </a:r>
          </a:p>
          <a:p>
            <a:pPr marL="514350" indent="-514350">
              <a:buAutoNum type="arabicPeriod"/>
            </a:pPr>
            <a:r>
              <a:rPr lang="es-CO" dirty="0">
                <a:latin typeface="+mj-lt"/>
              </a:rPr>
              <a:t>Reconocer las dinámicas comunitarias de salud</a:t>
            </a:r>
          </a:p>
          <a:p>
            <a:pPr marL="514350" indent="-514350">
              <a:buAutoNum type="arabicPeriod"/>
            </a:pPr>
            <a:r>
              <a:rPr lang="es-CO" dirty="0">
                <a:latin typeface="+mj-lt"/>
              </a:rPr>
              <a:t>Financiar iniciativas comunitarias de participación que incidan en su salud</a:t>
            </a:r>
          </a:p>
        </p:txBody>
      </p:sp>
      <p:sp>
        <p:nvSpPr>
          <p:cNvPr id="4" name="Marcador de contenido 3">
            <a:extLst>
              <a:ext uri="{FF2B5EF4-FFF2-40B4-BE49-F238E27FC236}">
                <a16:creationId xmlns:a16="http://schemas.microsoft.com/office/drawing/2014/main" id="{26BA2D13-8DBD-4A6F-9357-8D2857FE0147}"/>
              </a:ext>
            </a:extLst>
          </p:cNvPr>
          <p:cNvSpPr>
            <a:spLocks noGrp="1"/>
          </p:cNvSpPr>
          <p:nvPr>
            <p:ph sz="half" idx="2"/>
          </p:nvPr>
        </p:nvSpPr>
        <p:spPr/>
        <p:txBody>
          <a:bodyPr>
            <a:normAutofit fontScale="92500" lnSpcReduction="20000"/>
          </a:bodyPr>
          <a:lstStyle/>
          <a:p>
            <a:pPr marL="0" indent="0">
              <a:buNone/>
            </a:pPr>
            <a:r>
              <a:rPr lang="es-MX" dirty="0">
                <a:latin typeface="Calibri Light" panose="020F0302020204030204" pitchFamily="34" charset="0"/>
                <a:cs typeface="Calibri Light" panose="020F0302020204030204" pitchFamily="34" charset="0"/>
              </a:rPr>
              <a:t>Cómo:</a:t>
            </a:r>
          </a:p>
          <a:p>
            <a:pPr marL="514350" indent="-514350">
              <a:buAutoNum type="arabicPeriod"/>
            </a:pPr>
            <a:r>
              <a:rPr lang="es-MX" dirty="0">
                <a:latin typeface="Calibri Light" panose="020F0302020204030204" pitchFamily="34" charset="0"/>
                <a:cs typeface="Calibri Light" panose="020F0302020204030204" pitchFamily="34" charset="0"/>
              </a:rPr>
              <a:t>Taller “La participación, mucho más que gimnasia grupal”; Cronograma anual de capacitación en sala y de manera virtual .</a:t>
            </a:r>
          </a:p>
          <a:p>
            <a:pPr marL="514350" indent="-514350">
              <a:buAutoNum type="arabicPeriod"/>
            </a:pPr>
            <a:r>
              <a:rPr lang="es-MX" dirty="0">
                <a:latin typeface="Calibri Light" panose="020F0302020204030204" pitchFamily="34" charset="0"/>
                <a:cs typeface="Calibri Light" panose="020F0302020204030204" pitchFamily="34" charset="0"/>
              </a:rPr>
              <a:t>Estrategias Comunitarias para el PRASS</a:t>
            </a:r>
          </a:p>
          <a:p>
            <a:pPr marL="514350" indent="-514350">
              <a:buAutoNum type="arabicPeriod"/>
            </a:pPr>
            <a:r>
              <a:rPr lang="es-MX" dirty="0">
                <a:latin typeface="Calibri Light" panose="020F0302020204030204" pitchFamily="34" charset="0"/>
                <a:cs typeface="Calibri Light" panose="020F0302020204030204" pitchFamily="34" charset="0"/>
              </a:rPr>
              <a:t>Minisitio en el Sitio Web de Coosalud</a:t>
            </a:r>
          </a:p>
          <a:p>
            <a:pPr marL="514350" indent="-514350">
              <a:buAutoNum type="arabicPeriod"/>
            </a:pPr>
            <a:r>
              <a:rPr lang="es-MX" b="1" dirty="0">
                <a:solidFill>
                  <a:srgbClr val="FF0000"/>
                </a:solidFill>
                <a:latin typeface="Calibri Light" panose="020F0302020204030204" pitchFamily="34" charset="0"/>
                <a:cs typeface="Calibri Light" panose="020F0302020204030204" pitchFamily="34" charset="0"/>
              </a:rPr>
              <a:t>PENDIENTE POR AVANCES</a:t>
            </a:r>
          </a:p>
          <a:p>
            <a:pPr marL="514350" indent="-514350">
              <a:buAutoNum type="arabicPeriod"/>
            </a:pPr>
            <a:r>
              <a:rPr lang="es-MX" b="1" dirty="0">
                <a:solidFill>
                  <a:srgbClr val="FF0000"/>
                </a:solidFill>
                <a:latin typeface="Calibri Light" panose="020F0302020204030204" pitchFamily="34" charset="0"/>
                <a:cs typeface="Calibri Light" panose="020F0302020204030204" pitchFamily="34" charset="0"/>
              </a:rPr>
              <a:t>PENDIENTE POR AVANCES</a:t>
            </a:r>
          </a:p>
        </p:txBody>
      </p:sp>
    </p:spTree>
    <p:extLst>
      <p:ext uri="{BB962C8B-B14F-4D97-AF65-F5344CB8AC3E}">
        <p14:creationId xmlns:p14="http://schemas.microsoft.com/office/powerpoint/2010/main" val="3909031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9D28B-121A-4373-897B-6DC0BD1C0214}"/>
              </a:ext>
            </a:extLst>
          </p:cNvPr>
          <p:cNvSpPr>
            <a:spLocks noGrp="1"/>
          </p:cNvSpPr>
          <p:nvPr>
            <p:ph type="title"/>
          </p:nvPr>
        </p:nvSpPr>
        <p:spPr/>
        <p:txBody>
          <a:bodyPr/>
          <a:lstStyle/>
          <a:p>
            <a:r>
              <a:rPr lang="es-MX" b="1" dirty="0">
                <a:solidFill>
                  <a:srgbClr val="00B050"/>
                </a:solidFill>
                <a:latin typeface="Calibri Light" panose="020F0302020204030204" pitchFamily="34" charset="0"/>
                <a:cs typeface="Calibri Light" panose="020F0302020204030204" pitchFamily="34" charset="0"/>
              </a:rPr>
              <a:t>CULTURA DE LA SALUD</a:t>
            </a:r>
            <a:endParaRPr lang="es-CO" b="1" dirty="0">
              <a:solidFill>
                <a:srgbClr val="00B050"/>
              </a:solidFill>
              <a:latin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0C302B06-7867-41F8-A4D2-CDBAAF791663}"/>
              </a:ext>
            </a:extLst>
          </p:cNvPr>
          <p:cNvSpPr>
            <a:spLocks noGrp="1"/>
          </p:cNvSpPr>
          <p:nvPr>
            <p:ph sz="half" idx="1"/>
          </p:nvPr>
        </p:nvSpPr>
        <p:spPr/>
        <p:txBody>
          <a:bodyPr>
            <a:normAutofit fontScale="92500" lnSpcReduction="10000"/>
          </a:bodyPr>
          <a:lstStyle/>
          <a:p>
            <a:pPr marL="0" indent="0">
              <a:buNone/>
            </a:pPr>
            <a:r>
              <a:rPr lang="es-MX" dirty="0">
                <a:latin typeface="Calibri Light" panose="020F0302020204030204" pitchFamily="34" charset="0"/>
                <a:cs typeface="Calibri Light" panose="020F0302020204030204" pitchFamily="34" charset="0"/>
              </a:rPr>
              <a:t>El deber ser:</a:t>
            </a:r>
          </a:p>
          <a:p>
            <a:pPr marL="514350" indent="-514350">
              <a:buAutoNum type="arabicPeriod"/>
            </a:pPr>
            <a:r>
              <a:rPr lang="es-MX" dirty="0">
                <a:latin typeface="Calibri Light" panose="020F0302020204030204" pitchFamily="34" charset="0"/>
                <a:cs typeface="Calibri Light" panose="020F0302020204030204" pitchFamily="34" charset="0"/>
              </a:rPr>
              <a:t>Estrategias de socialización de la cultura de bienestar con perspectiva comunitaria (del autocuidado al cuidado colectivo).</a:t>
            </a:r>
          </a:p>
          <a:p>
            <a:pPr marL="514350" indent="-514350">
              <a:buAutoNum type="arabicPeriod"/>
            </a:pPr>
            <a:r>
              <a:rPr lang="es-MX" dirty="0">
                <a:latin typeface="Calibri Light" panose="020F0302020204030204" pitchFamily="34" charset="0"/>
                <a:cs typeface="Calibri Light" panose="020F0302020204030204" pitchFamily="34" charset="0"/>
              </a:rPr>
              <a:t>Programa de formación de formadores comunitarios para la participación social en salud</a:t>
            </a:r>
          </a:p>
          <a:p>
            <a:pPr marL="514350" indent="-514350">
              <a:buAutoNum type="arabicPeriod"/>
            </a:pPr>
            <a:r>
              <a:rPr lang="es-MX" dirty="0">
                <a:latin typeface="Calibri Light" panose="020F0302020204030204" pitchFamily="34" charset="0"/>
                <a:cs typeface="Calibri Light" panose="020F0302020204030204" pitchFamily="34" charset="0"/>
              </a:rPr>
              <a:t>Participación ciudadana en programas de promoción y prevención</a:t>
            </a:r>
            <a:endParaRPr lang="es-CO" dirty="0">
              <a:latin typeface="Calibri Light" panose="020F0302020204030204" pitchFamily="34" charset="0"/>
              <a:cs typeface="Calibri Light" panose="020F0302020204030204" pitchFamily="34" charset="0"/>
            </a:endParaRPr>
          </a:p>
        </p:txBody>
      </p:sp>
      <p:sp>
        <p:nvSpPr>
          <p:cNvPr id="4" name="Marcador de contenido 3">
            <a:extLst>
              <a:ext uri="{FF2B5EF4-FFF2-40B4-BE49-F238E27FC236}">
                <a16:creationId xmlns:a16="http://schemas.microsoft.com/office/drawing/2014/main" id="{F81A231D-09E4-497A-B6B9-0817CA0E7621}"/>
              </a:ext>
            </a:extLst>
          </p:cNvPr>
          <p:cNvSpPr>
            <a:spLocks noGrp="1"/>
          </p:cNvSpPr>
          <p:nvPr>
            <p:ph sz="half" idx="2"/>
          </p:nvPr>
        </p:nvSpPr>
        <p:spPr/>
        <p:txBody>
          <a:bodyPr>
            <a:normAutofit fontScale="92500" lnSpcReduction="10000"/>
          </a:bodyPr>
          <a:lstStyle/>
          <a:p>
            <a:pPr marL="0" indent="0">
              <a:buNone/>
            </a:pPr>
            <a:r>
              <a:rPr lang="es-MX" dirty="0">
                <a:latin typeface="+mj-lt"/>
              </a:rPr>
              <a:t>Cómo: </a:t>
            </a:r>
          </a:p>
          <a:p>
            <a:pPr marL="514350" indent="-514350">
              <a:buFont typeface="+mj-lt"/>
              <a:buAutoNum type="arabicPeriod"/>
            </a:pPr>
            <a:r>
              <a:rPr lang="es-MX" dirty="0">
                <a:latin typeface="+mj-lt"/>
              </a:rPr>
              <a:t>Proselitismo por la Vida: estrategias comunitarias para rastreo y vacunación en tiempos COVID19 (PRASS)</a:t>
            </a:r>
          </a:p>
          <a:p>
            <a:pPr marL="514350" indent="-514350">
              <a:buFont typeface="+mj-lt"/>
              <a:buAutoNum type="arabicPeriod"/>
            </a:pPr>
            <a:r>
              <a:rPr lang="es-CO" dirty="0">
                <a:latin typeface="+mj-lt"/>
              </a:rPr>
              <a:t>Proyecto de Fortalecimiento Organizacional para la conformación de la Red Nacional de ASODEUS</a:t>
            </a:r>
          </a:p>
          <a:p>
            <a:pPr marL="514350" indent="-514350">
              <a:buFont typeface="+mj-lt"/>
              <a:buAutoNum type="arabicPeriod"/>
            </a:pPr>
            <a:r>
              <a:rPr lang="es-CO" b="1" dirty="0">
                <a:solidFill>
                  <a:srgbClr val="FF0000"/>
                </a:solidFill>
                <a:latin typeface="+mj-lt"/>
              </a:rPr>
              <a:t>PENDIENTE POR AVANCES</a:t>
            </a:r>
            <a:endParaRPr lang="es-MX" b="1" dirty="0">
              <a:solidFill>
                <a:srgbClr val="FF0000"/>
              </a:solidFill>
              <a:latin typeface="+mj-lt"/>
            </a:endParaRPr>
          </a:p>
          <a:p>
            <a:pPr marL="0" indent="0">
              <a:buNone/>
            </a:pPr>
            <a:endParaRPr lang="es-CO" dirty="0"/>
          </a:p>
        </p:txBody>
      </p:sp>
    </p:spTree>
    <p:extLst>
      <p:ext uri="{BB962C8B-B14F-4D97-AF65-F5344CB8AC3E}">
        <p14:creationId xmlns:p14="http://schemas.microsoft.com/office/powerpoint/2010/main" val="1802762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F57EF2-8F33-46CF-9D51-96F383EBBE35}"/>
              </a:ext>
            </a:extLst>
          </p:cNvPr>
          <p:cNvSpPr>
            <a:spLocks noGrp="1"/>
          </p:cNvSpPr>
          <p:nvPr>
            <p:ph type="title"/>
          </p:nvPr>
        </p:nvSpPr>
        <p:spPr/>
        <p:txBody>
          <a:bodyPr/>
          <a:lstStyle/>
          <a:p>
            <a:r>
              <a:rPr lang="es-MX" b="1" dirty="0">
                <a:solidFill>
                  <a:srgbClr val="00B050"/>
                </a:solidFill>
                <a:latin typeface="Calibri Light" panose="020F0302020204030204" pitchFamily="34" charset="0"/>
                <a:cs typeface="Calibri Light" panose="020F0302020204030204" pitchFamily="34" charset="0"/>
              </a:rPr>
              <a:t>CONTROL SOCIAL</a:t>
            </a:r>
            <a:endParaRPr lang="es-CO" b="1" dirty="0">
              <a:solidFill>
                <a:srgbClr val="00B050"/>
              </a:solidFill>
              <a:latin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D580A353-FB6B-4526-BC96-93569435FCC7}"/>
              </a:ext>
            </a:extLst>
          </p:cNvPr>
          <p:cNvSpPr>
            <a:spLocks noGrp="1"/>
          </p:cNvSpPr>
          <p:nvPr>
            <p:ph sz="half" idx="1"/>
          </p:nvPr>
        </p:nvSpPr>
        <p:spPr/>
        <p:txBody>
          <a:bodyPr/>
          <a:lstStyle/>
          <a:p>
            <a:pPr marL="0" indent="0">
              <a:buNone/>
            </a:pPr>
            <a:r>
              <a:rPr lang="es-MX" dirty="0">
                <a:latin typeface="Calibri Light" panose="020F0302020204030204" pitchFamily="34" charset="0"/>
                <a:cs typeface="Calibri Light" panose="020F0302020204030204" pitchFamily="34" charset="0"/>
              </a:rPr>
              <a:t>El deber ser:</a:t>
            </a:r>
          </a:p>
          <a:p>
            <a:pPr marL="514350" indent="-514350">
              <a:buAutoNum type="arabicPeriod"/>
            </a:pPr>
            <a:r>
              <a:rPr lang="es-MX" dirty="0">
                <a:latin typeface="Calibri Light" panose="020F0302020204030204" pitchFamily="34" charset="0"/>
                <a:cs typeface="Calibri Light" panose="020F0302020204030204" pitchFamily="34" charset="0"/>
              </a:rPr>
              <a:t>Mejorar el acceso a la información mediante la ampliación de los canales de comunicación.</a:t>
            </a:r>
          </a:p>
          <a:p>
            <a:pPr marL="514350" indent="-514350">
              <a:buAutoNum type="arabicPeriod"/>
            </a:pPr>
            <a:r>
              <a:rPr lang="es-MX" dirty="0">
                <a:latin typeface="Calibri Light" panose="020F0302020204030204" pitchFamily="34" charset="0"/>
                <a:cs typeface="Calibri Light" panose="020F0302020204030204" pitchFamily="34" charset="0"/>
              </a:rPr>
              <a:t>Posicionar el control social como elemento de la transparencia. </a:t>
            </a:r>
          </a:p>
          <a:p>
            <a:pPr marL="514350" indent="-514350">
              <a:buAutoNum type="arabicPeriod"/>
            </a:pPr>
            <a:endParaRPr lang="es-MX" dirty="0"/>
          </a:p>
          <a:p>
            <a:pPr marL="0" indent="0">
              <a:buNone/>
            </a:pPr>
            <a:endParaRPr lang="es-CO" dirty="0"/>
          </a:p>
        </p:txBody>
      </p:sp>
      <p:sp>
        <p:nvSpPr>
          <p:cNvPr id="4" name="Marcador de contenido 3">
            <a:extLst>
              <a:ext uri="{FF2B5EF4-FFF2-40B4-BE49-F238E27FC236}">
                <a16:creationId xmlns:a16="http://schemas.microsoft.com/office/drawing/2014/main" id="{9E424CFC-3025-4E8A-A4E2-F48D0F18332E}"/>
              </a:ext>
            </a:extLst>
          </p:cNvPr>
          <p:cNvSpPr>
            <a:spLocks noGrp="1"/>
          </p:cNvSpPr>
          <p:nvPr>
            <p:ph sz="half" idx="2"/>
          </p:nvPr>
        </p:nvSpPr>
        <p:spPr/>
        <p:txBody>
          <a:bodyPr/>
          <a:lstStyle/>
          <a:p>
            <a:pPr marL="0" indent="0">
              <a:buNone/>
            </a:pPr>
            <a:r>
              <a:rPr lang="es-MX" dirty="0">
                <a:latin typeface="Calibri Light" panose="020F0302020204030204" pitchFamily="34" charset="0"/>
                <a:cs typeface="Calibri Light" panose="020F0302020204030204" pitchFamily="34" charset="0"/>
              </a:rPr>
              <a:t>Cómo:</a:t>
            </a:r>
          </a:p>
          <a:p>
            <a:pPr marL="514350" indent="-514350">
              <a:buFont typeface="+mj-lt"/>
              <a:buAutoNum type="arabicPeriod"/>
            </a:pPr>
            <a:r>
              <a:rPr lang="es-MX" dirty="0">
                <a:latin typeface="Calibri Light" panose="020F0302020204030204" pitchFamily="34" charset="0"/>
                <a:cs typeface="Calibri Light" panose="020F0302020204030204" pitchFamily="34" charset="0"/>
              </a:rPr>
              <a:t>Creación minisitio en el Sitio Web de Coosalud.</a:t>
            </a:r>
          </a:p>
          <a:p>
            <a:pPr marL="514350" indent="-514350">
              <a:buFont typeface="+mj-lt"/>
              <a:buAutoNum type="arabicPeriod"/>
            </a:pPr>
            <a:r>
              <a:rPr lang="es-MX" dirty="0">
                <a:latin typeface="Calibri Light" panose="020F0302020204030204" pitchFamily="34" charset="0"/>
                <a:cs typeface="Calibri Light" panose="020F0302020204030204" pitchFamily="34" charset="0"/>
              </a:rPr>
              <a:t>Participación en Rendición de Cuentas y en eventos de Escucha activa (con cohortes de pacientes crónicos).</a:t>
            </a:r>
          </a:p>
          <a:p>
            <a:pPr marL="0" indent="0">
              <a:buNone/>
            </a:pPr>
            <a:endParaRPr lang="es-CO" dirty="0"/>
          </a:p>
        </p:txBody>
      </p:sp>
    </p:spTree>
    <p:extLst>
      <p:ext uri="{BB962C8B-B14F-4D97-AF65-F5344CB8AC3E}">
        <p14:creationId xmlns:p14="http://schemas.microsoft.com/office/powerpoint/2010/main" val="1487825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C235E1-9AD0-4A5B-8B63-776413464EE4}"/>
              </a:ext>
            </a:extLst>
          </p:cNvPr>
          <p:cNvSpPr>
            <a:spLocks noGrp="1"/>
          </p:cNvSpPr>
          <p:nvPr>
            <p:ph type="title"/>
          </p:nvPr>
        </p:nvSpPr>
        <p:spPr/>
        <p:txBody>
          <a:bodyPr/>
          <a:lstStyle/>
          <a:p>
            <a:r>
              <a:rPr lang="es-MX" b="1" dirty="0">
                <a:solidFill>
                  <a:srgbClr val="00B050"/>
                </a:solidFill>
                <a:latin typeface="Calibri Light" panose="020F0302020204030204" pitchFamily="34" charset="0"/>
                <a:cs typeface="Calibri Light" panose="020F0302020204030204" pitchFamily="34" charset="0"/>
              </a:rPr>
              <a:t>DECISIÓN</a:t>
            </a:r>
            <a:endParaRPr lang="es-CO" b="1" dirty="0">
              <a:solidFill>
                <a:srgbClr val="00B050"/>
              </a:solidFill>
              <a:latin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60AA5232-7E24-4CBC-A35E-32EC6AF9BB0D}"/>
              </a:ext>
            </a:extLst>
          </p:cNvPr>
          <p:cNvSpPr>
            <a:spLocks noGrp="1"/>
          </p:cNvSpPr>
          <p:nvPr>
            <p:ph sz="half" idx="1"/>
          </p:nvPr>
        </p:nvSpPr>
        <p:spPr/>
        <p:txBody>
          <a:bodyPr/>
          <a:lstStyle/>
          <a:p>
            <a:pPr marL="0" indent="0">
              <a:buNone/>
            </a:pPr>
            <a:r>
              <a:rPr lang="es-MX" dirty="0">
                <a:latin typeface="+mj-lt"/>
              </a:rPr>
              <a:t>El deber ser:</a:t>
            </a:r>
          </a:p>
          <a:p>
            <a:pPr marL="514350" indent="-514350">
              <a:buAutoNum type="arabicPeriod"/>
            </a:pPr>
            <a:r>
              <a:rPr lang="es-MX" dirty="0">
                <a:latin typeface="+mj-lt"/>
              </a:rPr>
              <a:t>Implementar dispositivos que permitan la participación en niveles decisorios</a:t>
            </a:r>
          </a:p>
          <a:p>
            <a:pPr marL="514350" indent="-514350">
              <a:buAutoNum type="arabicPeriod"/>
            </a:pPr>
            <a:r>
              <a:rPr lang="es-MX" dirty="0">
                <a:latin typeface="+mj-lt"/>
              </a:rPr>
              <a:t>Fortalecer capacidades para participar en estos escenarios de decisión.</a:t>
            </a:r>
            <a:endParaRPr lang="es-CO" dirty="0">
              <a:latin typeface="+mj-lt"/>
            </a:endParaRPr>
          </a:p>
        </p:txBody>
      </p:sp>
      <p:sp>
        <p:nvSpPr>
          <p:cNvPr id="4" name="Marcador de contenido 3">
            <a:extLst>
              <a:ext uri="{FF2B5EF4-FFF2-40B4-BE49-F238E27FC236}">
                <a16:creationId xmlns:a16="http://schemas.microsoft.com/office/drawing/2014/main" id="{782E0073-354C-4786-A9F5-A8359B20B911}"/>
              </a:ext>
            </a:extLst>
          </p:cNvPr>
          <p:cNvSpPr>
            <a:spLocks noGrp="1"/>
          </p:cNvSpPr>
          <p:nvPr>
            <p:ph sz="half" idx="2"/>
          </p:nvPr>
        </p:nvSpPr>
        <p:spPr/>
        <p:txBody>
          <a:bodyPr/>
          <a:lstStyle/>
          <a:p>
            <a:pPr marL="0" indent="0">
              <a:buNone/>
            </a:pPr>
            <a:r>
              <a:rPr lang="es-MX" dirty="0">
                <a:latin typeface="Calibri Light" panose="020F0302020204030204" pitchFamily="34" charset="0"/>
                <a:cs typeface="Calibri Light" panose="020F0302020204030204" pitchFamily="34" charset="0"/>
              </a:rPr>
              <a:t>Cómo:</a:t>
            </a:r>
          </a:p>
          <a:p>
            <a:pPr marL="514350" indent="-514350">
              <a:buFont typeface="+mj-lt"/>
              <a:buAutoNum type="arabicPeriod"/>
            </a:pPr>
            <a:r>
              <a:rPr lang="es-CO" dirty="0">
                <a:latin typeface="Calibri Light" panose="020F0302020204030204" pitchFamily="34" charset="0"/>
                <a:cs typeface="Calibri Light" panose="020F0302020204030204" pitchFamily="34" charset="0"/>
              </a:rPr>
              <a:t>Asiento en Comité de Experiencia de Sucursales</a:t>
            </a:r>
          </a:p>
          <a:p>
            <a:pPr marL="514350" indent="-514350">
              <a:buFont typeface="+mj-lt"/>
              <a:buAutoNum type="arabicPeriod"/>
            </a:pPr>
            <a:r>
              <a:rPr lang="es-CO" dirty="0">
                <a:latin typeface="Calibri Light" panose="020F0302020204030204" pitchFamily="34" charset="0"/>
                <a:cs typeface="Calibri Light" panose="020F0302020204030204" pitchFamily="34" charset="0"/>
              </a:rPr>
              <a:t>Proyecto de Fortalecimiento Organizacional para la conformación de la Red Nacional de ASODEUS</a:t>
            </a:r>
          </a:p>
        </p:txBody>
      </p:sp>
    </p:spTree>
    <p:extLst>
      <p:ext uri="{BB962C8B-B14F-4D97-AF65-F5344CB8AC3E}">
        <p14:creationId xmlns:p14="http://schemas.microsoft.com/office/powerpoint/2010/main" val="950629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C1BF04-E3D5-4577-99B7-7049BB65C227}"/>
              </a:ext>
            </a:extLst>
          </p:cNvPr>
          <p:cNvSpPr>
            <a:spLocks noGrp="1"/>
          </p:cNvSpPr>
          <p:nvPr>
            <p:ph type="title"/>
          </p:nvPr>
        </p:nvSpPr>
        <p:spPr/>
        <p:txBody>
          <a:bodyPr/>
          <a:lstStyle/>
          <a:p>
            <a:r>
              <a:rPr lang="es-CO" b="1" dirty="0">
                <a:solidFill>
                  <a:srgbClr val="00B050"/>
                </a:solidFill>
              </a:rPr>
              <a:t>1. Gestión de las ASODEUS</a:t>
            </a:r>
          </a:p>
        </p:txBody>
      </p:sp>
      <p:sp>
        <p:nvSpPr>
          <p:cNvPr id="5" name="Marcador de texto 4">
            <a:extLst>
              <a:ext uri="{FF2B5EF4-FFF2-40B4-BE49-F238E27FC236}">
                <a16:creationId xmlns:a16="http://schemas.microsoft.com/office/drawing/2014/main" id="{B840ECC1-CEBE-4688-A252-C6D93448F111}"/>
              </a:ext>
            </a:extLst>
          </p:cNvPr>
          <p:cNvSpPr>
            <a:spLocks noGrp="1"/>
          </p:cNvSpPr>
          <p:nvPr>
            <p:ph type="body" idx="1"/>
          </p:nvPr>
        </p:nvSpPr>
        <p:spPr/>
        <p:txBody>
          <a:bodyPr/>
          <a:lstStyle/>
          <a:p>
            <a:r>
              <a:rPr lang="es-CO" dirty="0"/>
              <a:t>Proyecto de fortalecimiento para dinamizar estrategias de Cultura de la Seguridad Social a través de la creación de la RED NACIONAL DE ASODEUS COOSALUD</a:t>
            </a:r>
          </a:p>
        </p:txBody>
      </p:sp>
    </p:spTree>
    <p:extLst>
      <p:ext uri="{BB962C8B-B14F-4D97-AF65-F5344CB8AC3E}">
        <p14:creationId xmlns:p14="http://schemas.microsoft.com/office/powerpoint/2010/main" val="2947659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F00845-184F-4A63-AAFC-32E043E5EDC4}"/>
              </a:ext>
            </a:extLst>
          </p:cNvPr>
          <p:cNvSpPr>
            <a:spLocks noGrp="1"/>
          </p:cNvSpPr>
          <p:nvPr>
            <p:ph type="title"/>
          </p:nvPr>
        </p:nvSpPr>
        <p:spPr/>
        <p:txBody>
          <a:bodyPr/>
          <a:lstStyle/>
          <a:p>
            <a:r>
              <a:rPr lang="es-CO" b="1" dirty="0">
                <a:solidFill>
                  <a:srgbClr val="00B050"/>
                </a:solidFill>
              </a:rPr>
              <a:t>3. Fortalecimiento de la Cultura de la Seguridad Social</a:t>
            </a:r>
          </a:p>
        </p:txBody>
      </p:sp>
      <p:sp>
        <p:nvSpPr>
          <p:cNvPr id="3" name="Marcador de texto 2">
            <a:extLst>
              <a:ext uri="{FF2B5EF4-FFF2-40B4-BE49-F238E27FC236}">
                <a16:creationId xmlns:a16="http://schemas.microsoft.com/office/drawing/2014/main" id="{32325E6C-6C27-4CCD-A3F1-0A075DD6D47E}"/>
              </a:ext>
            </a:extLst>
          </p:cNvPr>
          <p:cNvSpPr>
            <a:spLocks noGrp="1"/>
          </p:cNvSpPr>
          <p:nvPr>
            <p:ph type="body" idx="1"/>
          </p:nvPr>
        </p:nvSpPr>
        <p:spPr/>
        <p:txBody>
          <a:bodyPr>
            <a:normAutofit fontScale="85000" lnSpcReduction="20000"/>
          </a:bodyPr>
          <a:lstStyle/>
          <a:p>
            <a:r>
              <a:rPr lang="es-MX" b="0" i="0" dirty="0">
                <a:solidFill>
                  <a:srgbClr val="000000"/>
                </a:solidFill>
                <a:effectLst/>
                <a:latin typeface="+mj-lt"/>
              </a:rPr>
              <a:t>Durante 2016 y 2018 el Ministerio de Salud y Protección Social construyó las bases para una reflexión colectiva sobre el adecuado uso del derecho a la salud, el principio de solidaridad que guía el sistema de seguridad social en salud y el adecuado uso de los recursos públicos; asimismo, desarrolló estrategias pedagógicas para la construcción colectiva de una propuesta conceptual y metodológica con agentes del sistema de seguridad social integral para la definición de líneas estratégicas que constituyen </a:t>
            </a:r>
            <a:r>
              <a:rPr lang="es-MX" b="1" i="0" dirty="0">
                <a:solidFill>
                  <a:srgbClr val="000000"/>
                </a:solidFill>
                <a:effectLst/>
                <a:latin typeface="+mj-lt"/>
              </a:rPr>
              <a:t>el Plan de la Cultura de la Seguridad Social en Colombia 2019-2029.</a:t>
            </a:r>
            <a:endParaRPr lang="es-CO" dirty="0">
              <a:latin typeface="+mj-lt"/>
            </a:endParaRPr>
          </a:p>
          <a:p>
            <a:endParaRPr lang="es-CO" dirty="0"/>
          </a:p>
        </p:txBody>
      </p:sp>
    </p:spTree>
    <p:extLst>
      <p:ext uri="{BB962C8B-B14F-4D97-AF65-F5344CB8AC3E}">
        <p14:creationId xmlns:p14="http://schemas.microsoft.com/office/powerpoint/2010/main" val="1819200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C1A108A-CFA9-4038-8DE2-8AE2E9A0D20A}"/>
              </a:ext>
            </a:extLst>
          </p:cNvPr>
          <p:cNvSpPr>
            <a:spLocks noGrp="1"/>
          </p:cNvSpPr>
          <p:nvPr>
            <p:ph type="title"/>
          </p:nvPr>
        </p:nvSpPr>
        <p:spPr/>
        <p:txBody>
          <a:bodyPr>
            <a:noAutofit/>
          </a:bodyPr>
          <a:lstStyle/>
          <a:p>
            <a:pPr algn="r"/>
            <a:r>
              <a:rPr lang="es-ES" sz="9600" b="1" dirty="0">
                <a:solidFill>
                  <a:srgbClr val="00B050"/>
                </a:solidFill>
              </a:rPr>
              <a:t>Qué es la cultura </a:t>
            </a:r>
            <a:endParaRPr lang="es-CO" sz="9600" b="1" dirty="0">
              <a:solidFill>
                <a:srgbClr val="00B050"/>
              </a:solidFill>
            </a:endParaRPr>
          </a:p>
        </p:txBody>
      </p:sp>
      <p:sp>
        <p:nvSpPr>
          <p:cNvPr id="8" name="Marcador de texto 7">
            <a:extLst>
              <a:ext uri="{FF2B5EF4-FFF2-40B4-BE49-F238E27FC236}">
                <a16:creationId xmlns:a16="http://schemas.microsoft.com/office/drawing/2014/main" id="{C2C268FE-AD6D-4203-B519-D441708A6F53}"/>
              </a:ext>
            </a:extLst>
          </p:cNvPr>
          <p:cNvSpPr>
            <a:spLocks noGrp="1"/>
          </p:cNvSpPr>
          <p:nvPr>
            <p:ph type="body" sz="half" idx="1"/>
          </p:nvPr>
        </p:nvSpPr>
        <p:spPr/>
        <p:txBody>
          <a:bodyPr vert="horz" lIns="91440" tIns="45720" rIns="91440" bIns="45720" rtlCol="0" anchor="ctr">
            <a:normAutofit/>
          </a:bodyPr>
          <a:lstStyle/>
          <a:p>
            <a:pPr marL="0" indent="0">
              <a:buNone/>
            </a:pPr>
            <a:r>
              <a:rPr lang="es-ES" sz="2000" dirty="0"/>
              <a:t>La Cultura de la Seguridad Social es una iniciativa nacional que busca promover un sentir colectivo y una relación más activa entre los colombianos y el sistema de la Seguridad Social en Colombia. Para ello, el Ministerio de Salud y de Protección Social ha promovido una política pública desde 2016, en la que ha avanzado en la identificación de las necesidades del sistema en torno a la cultura de la seguridad social y en el desarrollo de estrategias y metodologías para tejer puentes que acerquen la ciudadanía a los actores, normas y plataformas del sistema. Resolución 034 de 2016</a:t>
            </a:r>
          </a:p>
          <a:p>
            <a:pPr marL="0" indent="0">
              <a:buNone/>
            </a:pPr>
            <a:endParaRPr lang="en-US" sz="2000" dirty="0"/>
          </a:p>
        </p:txBody>
      </p:sp>
    </p:spTree>
    <p:extLst>
      <p:ext uri="{BB962C8B-B14F-4D97-AF65-F5344CB8AC3E}">
        <p14:creationId xmlns:p14="http://schemas.microsoft.com/office/powerpoint/2010/main" val="238663941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C235E1-9AD0-4A5B-8B63-776413464EE4}"/>
              </a:ext>
            </a:extLst>
          </p:cNvPr>
          <p:cNvSpPr>
            <a:spLocks noGrp="1"/>
          </p:cNvSpPr>
          <p:nvPr>
            <p:ph type="title"/>
          </p:nvPr>
        </p:nvSpPr>
        <p:spPr/>
        <p:txBody>
          <a:bodyPr/>
          <a:lstStyle/>
          <a:p>
            <a:r>
              <a:rPr lang="es-CO" sz="4400" b="1" kern="1200" dirty="0">
                <a:solidFill>
                  <a:srgbClr val="00B050"/>
                </a:solidFill>
                <a:latin typeface="+mj-lt"/>
                <a:ea typeface="+mj-ea"/>
                <a:cs typeface="+mj-cs"/>
              </a:rPr>
              <a:t>Objetivos</a:t>
            </a:r>
            <a:r>
              <a:rPr lang="en-US" sz="4400" b="1" kern="1200" dirty="0">
                <a:solidFill>
                  <a:srgbClr val="00B050"/>
                </a:solidFill>
                <a:latin typeface="+mj-lt"/>
                <a:ea typeface="+mj-ea"/>
                <a:cs typeface="+mj-cs"/>
              </a:rPr>
              <a:t> del Plan de la Cultura de la Seguridad Social 2019-2029</a:t>
            </a:r>
            <a:endParaRPr lang="es-CO" b="1" dirty="0">
              <a:solidFill>
                <a:srgbClr val="00B050"/>
              </a:solidFill>
              <a:latin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60AA5232-7E24-4CBC-A35E-32EC6AF9BB0D}"/>
              </a:ext>
            </a:extLst>
          </p:cNvPr>
          <p:cNvSpPr>
            <a:spLocks noGrp="1"/>
          </p:cNvSpPr>
          <p:nvPr>
            <p:ph sz="half" idx="1"/>
          </p:nvPr>
        </p:nvSpPr>
        <p:spPr/>
        <p:txBody>
          <a:bodyPr>
            <a:noAutofit/>
          </a:bodyPr>
          <a:lstStyle/>
          <a:p>
            <a:pPr indent="-228600" fontAlgn="base"/>
            <a:r>
              <a:rPr lang="en-US" sz="2000" dirty="0"/>
              <a:t>Promover la confianza, la corresponsabilidad y participación de la ciudadanía a través de estrategias de cambio de comportamiento y pedagógicas sobre las normas, valores, principios y procedimientos del sistema de seguridad social en Colombia.</a:t>
            </a:r>
          </a:p>
          <a:p>
            <a:pPr indent="-228600" fontAlgn="base"/>
            <a:r>
              <a:rPr lang="en-US" sz="2000" dirty="0"/>
              <a:t>Fortalecer la corresponsabilidad de los usuarios, a través de la incorporación de comportamientos y hábitos seguros y saludables.</a:t>
            </a:r>
          </a:p>
          <a:p>
            <a:pPr indent="-228600" fontAlgn="base"/>
            <a:r>
              <a:rPr lang="en-US" sz="2000" dirty="0"/>
              <a:t>Promover la transparencia, la mutua regulación y la cultura de la legalidad frente al uso racional y administración de los recursos de la seguridad social. </a:t>
            </a:r>
          </a:p>
        </p:txBody>
      </p:sp>
      <p:sp>
        <p:nvSpPr>
          <p:cNvPr id="4" name="Marcador de contenido 3">
            <a:extLst>
              <a:ext uri="{FF2B5EF4-FFF2-40B4-BE49-F238E27FC236}">
                <a16:creationId xmlns:a16="http://schemas.microsoft.com/office/drawing/2014/main" id="{782E0073-354C-4786-A9F5-A8359B20B911}"/>
              </a:ext>
            </a:extLst>
          </p:cNvPr>
          <p:cNvSpPr>
            <a:spLocks noGrp="1"/>
          </p:cNvSpPr>
          <p:nvPr>
            <p:ph sz="half" idx="2"/>
          </p:nvPr>
        </p:nvSpPr>
        <p:spPr/>
        <p:txBody>
          <a:bodyPr>
            <a:normAutofit/>
          </a:bodyPr>
          <a:lstStyle/>
          <a:p>
            <a:pPr indent="-228600" fontAlgn="base"/>
            <a:r>
              <a:rPr lang="en-US" sz="2000" dirty="0"/>
              <a:t>Mejorar las prácticas de comunicación y los escenarios de participación en el sistema de seguridad social.</a:t>
            </a:r>
          </a:p>
          <a:p>
            <a:pPr indent="-228600" fontAlgn="base"/>
            <a:r>
              <a:rPr lang="en-US" sz="2000" dirty="0"/>
              <a:t>Fomentar la participación de los actores estratégicos internos y externos al sistema de seguridad social en el fortalecimiento de la cultura de seguridad social.</a:t>
            </a:r>
          </a:p>
          <a:p>
            <a:pPr indent="-228600" fontAlgn="base"/>
            <a:r>
              <a:rPr lang="en-US" sz="2000" dirty="0"/>
              <a:t>Promover el uso racional del derecho a la seguridad social y el respeto a los recursos públicos de la seguridad social.</a:t>
            </a:r>
          </a:p>
        </p:txBody>
      </p:sp>
    </p:spTree>
    <p:extLst>
      <p:ext uri="{BB962C8B-B14F-4D97-AF65-F5344CB8AC3E}">
        <p14:creationId xmlns:p14="http://schemas.microsoft.com/office/powerpoint/2010/main" val="2458423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Mesa de trabajo 2-100.jpg" descr="Mesa de trabajo 2-100.jpg"/>
          <p:cNvPicPr>
            <a:picLocks noChangeAspect="1"/>
          </p:cNvPicPr>
          <p:nvPr/>
        </p:nvPicPr>
        <p:blipFill>
          <a:blip r:embed="rId2"/>
          <a:srcRect b="86180"/>
          <a:stretch>
            <a:fillRect/>
          </a:stretch>
        </p:blipFill>
        <p:spPr>
          <a:xfrm>
            <a:off x="4068" y="8136"/>
            <a:ext cx="12192000" cy="947776"/>
          </a:xfrm>
          <a:prstGeom prst="rect">
            <a:avLst/>
          </a:prstGeom>
          <a:ln w="12700">
            <a:miter lim="400000"/>
          </a:ln>
        </p:spPr>
      </p:pic>
      <p:pic>
        <p:nvPicPr>
          <p:cNvPr id="126" name="Mesa de trabajo 2.png" descr="Mesa de trabajo 2.png"/>
          <p:cNvPicPr>
            <a:picLocks noChangeAspect="1"/>
          </p:cNvPicPr>
          <p:nvPr/>
        </p:nvPicPr>
        <p:blipFill>
          <a:blip r:embed="rId3"/>
          <a:srcRect l="77876" b="86134"/>
          <a:stretch>
            <a:fillRect/>
          </a:stretch>
        </p:blipFill>
        <p:spPr>
          <a:xfrm>
            <a:off x="9494667" y="0"/>
            <a:ext cx="2697333" cy="950894"/>
          </a:xfrm>
          <a:prstGeom prst="rect">
            <a:avLst/>
          </a:prstGeom>
          <a:ln w="12700">
            <a:miter lim="400000"/>
          </a:ln>
        </p:spPr>
      </p:pic>
      <p:sp>
        <p:nvSpPr>
          <p:cNvPr id="2" name="CuadroTexto 1">
            <a:extLst>
              <a:ext uri="{FF2B5EF4-FFF2-40B4-BE49-F238E27FC236}">
                <a16:creationId xmlns:a16="http://schemas.microsoft.com/office/drawing/2014/main" id="{4366A5DD-3BDB-434A-B4DA-1FB798A8B581}"/>
              </a:ext>
            </a:extLst>
          </p:cNvPr>
          <p:cNvSpPr txBox="1"/>
          <p:nvPr/>
        </p:nvSpPr>
        <p:spPr>
          <a:xfrm>
            <a:off x="568730" y="1791017"/>
            <a:ext cx="10263393" cy="482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algn="ctr"/>
            <a:r>
              <a:rPr lang="es-CO" sz="2800" b="1" dirty="0">
                <a:solidFill>
                  <a:srgbClr val="00B050"/>
                </a:solidFill>
                <a:latin typeface="Calibri Light" panose="020F0302020204030204" pitchFamily="34" charset="0"/>
                <a:cs typeface="Calibri Light" panose="020F0302020204030204" pitchFamily="34" charset="0"/>
              </a:rPr>
              <a:t>El Sistema de la Seguridad Social Integral</a:t>
            </a:r>
            <a:endParaRPr lang="es-CO" sz="2800" dirty="0">
              <a:solidFill>
                <a:srgbClr val="00B050"/>
              </a:solidFill>
              <a:latin typeface="Calibri Light" panose="020F0302020204030204" pitchFamily="34" charset="0"/>
              <a:cs typeface="Calibri Light" panose="020F0302020204030204" pitchFamily="34" charset="0"/>
            </a:endParaRPr>
          </a:p>
        </p:txBody>
      </p:sp>
      <p:graphicFrame>
        <p:nvGraphicFramePr>
          <p:cNvPr id="6" name="Diagrama 5">
            <a:extLst>
              <a:ext uri="{FF2B5EF4-FFF2-40B4-BE49-F238E27FC236}">
                <a16:creationId xmlns:a16="http://schemas.microsoft.com/office/drawing/2014/main" id="{CB7350A4-13F3-4D12-BD50-183388384413}"/>
              </a:ext>
            </a:extLst>
          </p:cNvPr>
          <p:cNvGraphicFramePr/>
          <p:nvPr>
            <p:extLst>
              <p:ext uri="{D42A27DB-BD31-4B8C-83A1-F6EECF244321}">
                <p14:modId xmlns:p14="http://schemas.microsoft.com/office/powerpoint/2010/main" val="1741050636"/>
              </p:ext>
            </p:extLst>
          </p:nvPr>
        </p:nvGraphicFramePr>
        <p:xfrm>
          <a:off x="2128837" y="2128838"/>
          <a:ext cx="8031163" cy="4009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1543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Mesa de trabajo 2-100.jpg" descr="Mesa de trabajo 2-100.jpg"/>
          <p:cNvPicPr>
            <a:picLocks noChangeAspect="1"/>
          </p:cNvPicPr>
          <p:nvPr/>
        </p:nvPicPr>
        <p:blipFill>
          <a:blip r:embed="rId2"/>
          <a:srcRect b="86180"/>
          <a:stretch>
            <a:fillRect/>
          </a:stretch>
        </p:blipFill>
        <p:spPr>
          <a:xfrm>
            <a:off x="4068" y="8136"/>
            <a:ext cx="12192000" cy="947776"/>
          </a:xfrm>
          <a:prstGeom prst="rect">
            <a:avLst/>
          </a:prstGeom>
          <a:ln w="12700">
            <a:miter lim="400000"/>
          </a:ln>
        </p:spPr>
      </p:pic>
      <p:pic>
        <p:nvPicPr>
          <p:cNvPr id="126" name="Mesa de trabajo 2.png" descr="Mesa de trabajo 2.png"/>
          <p:cNvPicPr>
            <a:picLocks noChangeAspect="1"/>
          </p:cNvPicPr>
          <p:nvPr/>
        </p:nvPicPr>
        <p:blipFill>
          <a:blip r:embed="rId3"/>
          <a:srcRect l="77876" b="86134"/>
          <a:stretch>
            <a:fillRect/>
          </a:stretch>
        </p:blipFill>
        <p:spPr>
          <a:xfrm>
            <a:off x="9494667" y="0"/>
            <a:ext cx="2697333" cy="950894"/>
          </a:xfrm>
          <a:prstGeom prst="rect">
            <a:avLst/>
          </a:prstGeom>
          <a:ln w="12700">
            <a:miter lim="400000"/>
          </a:ln>
        </p:spPr>
      </p:pic>
      <p:sp>
        <p:nvSpPr>
          <p:cNvPr id="2" name="CuadroTexto 1">
            <a:extLst>
              <a:ext uri="{FF2B5EF4-FFF2-40B4-BE49-F238E27FC236}">
                <a16:creationId xmlns:a16="http://schemas.microsoft.com/office/drawing/2014/main" id="{4366A5DD-3BDB-434A-B4DA-1FB798A8B581}"/>
              </a:ext>
            </a:extLst>
          </p:cNvPr>
          <p:cNvSpPr txBox="1"/>
          <p:nvPr/>
        </p:nvSpPr>
        <p:spPr>
          <a:xfrm>
            <a:off x="568730" y="1667906"/>
            <a:ext cx="7568629"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algn="l"/>
            <a:endParaRPr lang="es-CO" sz="4400" dirty="0">
              <a:latin typeface="Rockwell"/>
            </a:endParaRPr>
          </a:p>
        </p:txBody>
      </p:sp>
      <p:sp>
        <p:nvSpPr>
          <p:cNvPr id="3" name="Título 2">
            <a:extLst>
              <a:ext uri="{FF2B5EF4-FFF2-40B4-BE49-F238E27FC236}">
                <a16:creationId xmlns:a16="http://schemas.microsoft.com/office/drawing/2014/main" id="{F702F445-E5ED-4A93-99D6-A9D23E4D4EE8}"/>
              </a:ext>
            </a:extLst>
          </p:cNvPr>
          <p:cNvSpPr>
            <a:spLocks noGrp="1"/>
          </p:cNvSpPr>
          <p:nvPr>
            <p:ph type="title"/>
          </p:nvPr>
        </p:nvSpPr>
        <p:spPr/>
        <p:txBody>
          <a:bodyPr>
            <a:normAutofit/>
          </a:bodyPr>
          <a:lstStyle/>
          <a:p>
            <a:r>
              <a:rPr lang="es-CO" b="1" dirty="0">
                <a:solidFill>
                  <a:srgbClr val="00B050"/>
                </a:solidFill>
              </a:rPr>
              <a:t>Dimensiones del Plan de la Cultura de la Seguridad Social 2019-2029</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12BC2-FEBB-4D74-B31A-2653269CA617}"/>
              </a:ext>
            </a:extLst>
          </p:cNvPr>
          <p:cNvSpPr>
            <a:spLocks noGrp="1"/>
          </p:cNvSpPr>
          <p:nvPr>
            <p:ph type="title"/>
          </p:nvPr>
        </p:nvSpPr>
        <p:spPr/>
        <p:txBody>
          <a:bodyPr/>
          <a:lstStyle/>
          <a:p>
            <a:r>
              <a:rPr lang="es-CO" b="1" dirty="0">
                <a:solidFill>
                  <a:srgbClr val="00B050"/>
                </a:solidFill>
              </a:rPr>
              <a:t>DIMENSIÓN #1: a cargo de la entidad rectora</a:t>
            </a:r>
          </a:p>
        </p:txBody>
      </p:sp>
      <p:sp>
        <p:nvSpPr>
          <p:cNvPr id="3" name="Marcador de texto 2">
            <a:extLst>
              <a:ext uri="{FF2B5EF4-FFF2-40B4-BE49-F238E27FC236}">
                <a16:creationId xmlns:a16="http://schemas.microsoft.com/office/drawing/2014/main" id="{CD08D3F2-63AC-4342-86C0-65491E5CBF4C}"/>
              </a:ext>
            </a:extLst>
          </p:cNvPr>
          <p:cNvSpPr>
            <a:spLocks noGrp="1"/>
          </p:cNvSpPr>
          <p:nvPr>
            <p:ph type="body" idx="1"/>
          </p:nvPr>
        </p:nvSpPr>
        <p:spPr/>
        <p:txBody>
          <a:bodyPr/>
          <a:lstStyle/>
          <a:p>
            <a:r>
              <a:rPr lang="es-CO" dirty="0"/>
              <a:t>La DIMENSIÓN #1 la despliega el Ministerio de Salud y las secretarías Departamentales, Distritales y municipales de Salud</a:t>
            </a:r>
          </a:p>
        </p:txBody>
      </p:sp>
    </p:spTree>
    <p:extLst>
      <p:ext uri="{BB962C8B-B14F-4D97-AF65-F5344CB8AC3E}">
        <p14:creationId xmlns:p14="http://schemas.microsoft.com/office/powerpoint/2010/main" val="1555485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EBB80849-5E86-4A64-A548-1A95614750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5887" y="510921"/>
            <a:ext cx="9760226" cy="505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905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12BC2-FEBB-4D74-B31A-2653269CA617}"/>
              </a:ext>
            </a:extLst>
          </p:cNvPr>
          <p:cNvSpPr>
            <a:spLocks noGrp="1"/>
          </p:cNvSpPr>
          <p:nvPr>
            <p:ph type="title"/>
          </p:nvPr>
        </p:nvSpPr>
        <p:spPr/>
        <p:txBody>
          <a:bodyPr/>
          <a:lstStyle/>
          <a:p>
            <a:r>
              <a:rPr lang="es-CO" b="1" dirty="0">
                <a:solidFill>
                  <a:srgbClr val="00B050"/>
                </a:solidFill>
              </a:rPr>
              <a:t>DIMENSIONES #2, #3 y #4: a cargo de las EAPB</a:t>
            </a:r>
          </a:p>
        </p:txBody>
      </p:sp>
      <p:sp>
        <p:nvSpPr>
          <p:cNvPr id="3" name="Marcador de texto 2">
            <a:extLst>
              <a:ext uri="{FF2B5EF4-FFF2-40B4-BE49-F238E27FC236}">
                <a16:creationId xmlns:a16="http://schemas.microsoft.com/office/drawing/2014/main" id="{CD08D3F2-63AC-4342-86C0-65491E5CBF4C}"/>
              </a:ext>
            </a:extLst>
          </p:cNvPr>
          <p:cNvSpPr>
            <a:spLocks noGrp="1"/>
          </p:cNvSpPr>
          <p:nvPr>
            <p:ph type="body" idx="1"/>
          </p:nvPr>
        </p:nvSpPr>
        <p:spPr/>
        <p:txBody>
          <a:bodyPr/>
          <a:lstStyle/>
          <a:p>
            <a:r>
              <a:rPr lang="es-CO" dirty="0"/>
              <a:t>Se despliegan paulatinamente. El Plan tiene una vigencia de 10 años. Es decenal: 2019, 2029</a:t>
            </a:r>
          </a:p>
        </p:txBody>
      </p:sp>
    </p:spTree>
    <p:extLst>
      <p:ext uri="{BB962C8B-B14F-4D97-AF65-F5344CB8AC3E}">
        <p14:creationId xmlns:p14="http://schemas.microsoft.com/office/powerpoint/2010/main" val="3028156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285BDD3-8C5F-4B2E-A6CA-BFCDAD6885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0539" y="510921"/>
            <a:ext cx="10555357" cy="546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006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65938B8-9FE6-40BF-A547-DB828B321A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99322" y="510921"/>
            <a:ext cx="10555356" cy="546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849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nvGraphicFramePr>
        <p:xfrm>
          <a:off x="2767106" y="181784"/>
          <a:ext cx="77216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nillo 1"/>
          <p:cNvSpPr/>
          <p:nvPr/>
        </p:nvSpPr>
        <p:spPr>
          <a:xfrm>
            <a:off x="5600148" y="134495"/>
            <a:ext cx="5670778" cy="5632162"/>
          </a:xfrm>
          <a:prstGeom prst="donut">
            <a:avLst>
              <a:gd name="adj" fmla="val 483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3" name="Rectángulo 2"/>
          <p:cNvSpPr/>
          <p:nvPr/>
        </p:nvSpPr>
        <p:spPr>
          <a:xfrm>
            <a:off x="6213216" y="1784524"/>
            <a:ext cx="4444641" cy="2215991"/>
          </a:xfrm>
          <a:prstGeom prst="rect">
            <a:avLst/>
          </a:prstGeom>
        </p:spPr>
        <p:txBody>
          <a:bodyPr wrap="square">
            <a:spAutoFit/>
          </a:bodyPr>
          <a:lstStyle/>
          <a:p>
            <a:pPr lvl="0" algn="ctr"/>
            <a:r>
              <a:rPr lang="es-ES" sz="2400" b="1" dirty="0">
                <a:latin typeface="+mj-lt"/>
                <a:ea typeface="Tahoma" panose="020B0604030504040204" pitchFamily="34" charset="0"/>
                <a:cs typeface="Tahoma" panose="020B0604030504040204" pitchFamily="34" charset="0"/>
              </a:rPr>
              <a:t>Objetivo general</a:t>
            </a:r>
          </a:p>
          <a:p>
            <a:pPr lvl="0"/>
            <a:endParaRPr lang="es-ES" dirty="0">
              <a:latin typeface="+mj-lt"/>
              <a:ea typeface="Tahoma" panose="020B0604030504040204" pitchFamily="34" charset="0"/>
              <a:cs typeface="Tahoma" panose="020B0604030504040204" pitchFamily="34" charset="0"/>
            </a:endParaRPr>
          </a:p>
          <a:p>
            <a:pPr lvl="0" algn="just"/>
            <a:r>
              <a:rPr lang="es-MX" sz="1600" dirty="0">
                <a:latin typeface="+mj-lt"/>
                <a:ea typeface="Tahoma" panose="020B0604030504040204" pitchFamily="34" charset="0"/>
                <a:cs typeface="Tahoma" panose="020B0604030504040204" pitchFamily="34" charset="0"/>
              </a:rPr>
              <a:t>Fortalecer la estructura organizacional, las estrategia de planeación, comunicación y participación para el encadenamiento de las ASODEUS de Bolívar, Santander y Valle del Cauca con el fin de crear la RED NACIONAL DE ASODEUS DE COOSALUD.</a:t>
            </a:r>
            <a:endParaRPr lang="es-ES" sz="1600" dirty="0">
              <a:latin typeface="+mj-lt"/>
              <a:ea typeface="Tahoma" panose="020B0604030504040204" pitchFamily="34" charset="0"/>
              <a:cs typeface="Tahoma" panose="020B0604030504040204" pitchFamily="34" charset="0"/>
            </a:endParaRPr>
          </a:p>
        </p:txBody>
      </p:sp>
      <p:pic>
        <p:nvPicPr>
          <p:cNvPr id="6" name="Imagen 5">
            <a:extLst>
              <a:ext uri="{FF2B5EF4-FFF2-40B4-BE49-F238E27FC236}">
                <a16:creationId xmlns:a16="http://schemas.microsoft.com/office/drawing/2014/main" id="{B54DB6CE-1F81-7C44-901C-BABF2D01718B}"/>
              </a:ext>
            </a:extLst>
          </p:cNvPr>
          <p:cNvPicPr>
            <a:picLocks noChangeAspect="1"/>
          </p:cNvPicPr>
          <p:nvPr/>
        </p:nvPicPr>
        <p:blipFill>
          <a:blip r:embed="rId8"/>
          <a:stretch>
            <a:fillRect/>
          </a:stretch>
        </p:blipFill>
        <p:spPr>
          <a:xfrm>
            <a:off x="367449" y="1138011"/>
            <a:ext cx="5088254" cy="3564834"/>
          </a:xfrm>
          <a:prstGeom prst="rect">
            <a:avLst/>
          </a:prstGeom>
        </p:spPr>
      </p:pic>
    </p:spTree>
    <p:extLst>
      <p:ext uri="{BB962C8B-B14F-4D97-AF65-F5344CB8AC3E}">
        <p14:creationId xmlns:p14="http://schemas.microsoft.com/office/powerpoint/2010/main" val="12963012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19BDCD5-017B-4014-8619-A8CF6137778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4095" y="630191"/>
            <a:ext cx="10263809" cy="531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29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uarto, tabla, verde, cuarto de hospital&#10;&#10;Descripción generada automáticamente">
            <a:extLst>
              <a:ext uri="{FF2B5EF4-FFF2-40B4-BE49-F238E27FC236}">
                <a16:creationId xmlns:a16="http://schemas.microsoft.com/office/drawing/2014/main" id="{6DAB618C-8224-4470-92D8-D0E635EFCD06}"/>
              </a:ext>
            </a:extLst>
          </p:cNvPr>
          <p:cNvPicPr>
            <a:picLocks noChangeAspect="1"/>
          </p:cNvPicPr>
          <p:nvPr/>
        </p:nvPicPr>
        <p:blipFill rotWithShape="1">
          <a:blip r:embed="rId2">
            <a:extLst>
              <a:ext uri="{28A0092B-C50C-407E-A947-70E740481C1C}">
                <a14:useLocalDpi xmlns:a14="http://schemas.microsoft.com/office/drawing/2010/main" val="0"/>
              </a:ext>
            </a:extLst>
          </a:blip>
          <a:srcRect t="31884" r="-1" b="-1"/>
          <a:stretch/>
        </p:blipFill>
        <p:spPr>
          <a:xfrm>
            <a:off x="643467" y="643467"/>
            <a:ext cx="10905066" cy="5571066"/>
          </a:xfrm>
          <a:prstGeom prst="rect">
            <a:avLst/>
          </a:prstGeom>
        </p:spPr>
      </p:pic>
    </p:spTree>
    <p:extLst>
      <p:ext uri="{BB962C8B-B14F-4D97-AF65-F5344CB8AC3E}">
        <p14:creationId xmlns:p14="http://schemas.microsoft.com/office/powerpoint/2010/main" val="3821366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Mesa de trabajo 2 copia-100.jpg" descr="Mesa de trabajo 2 copia-100.jpg"/>
          <p:cNvPicPr>
            <a:picLocks noChangeAspect="1"/>
          </p:cNvPicPr>
          <p:nvPr/>
        </p:nvPicPr>
        <p:blipFill>
          <a:blip r:embed="rId2"/>
          <a:srcRect r="53001"/>
          <a:stretch>
            <a:fillRect/>
          </a:stretch>
        </p:blipFill>
        <p:spPr>
          <a:xfrm>
            <a:off x="-1469" y="61"/>
            <a:ext cx="6103836" cy="6858000"/>
          </a:xfrm>
          <a:prstGeom prst="rect">
            <a:avLst/>
          </a:prstGeom>
          <a:ln w="12700">
            <a:miter lim="400000"/>
          </a:ln>
        </p:spPr>
      </p:pic>
      <p:pic>
        <p:nvPicPr>
          <p:cNvPr id="136" name="Mesa de trabajo 2 copia.png" descr="Mesa de trabajo 2 copia.png"/>
          <p:cNvPicPr>
            <a:picLocks noChangeAspect="1"/>
          </p:cNvPicPr>
          <p:nvPr/>
        </p:nvPicPr>
        <p:blipFill>
          <a:blip r:embed="rId3"/>
          <a:srcRect l="73980" t="83079"/>
          <a:stretch>
            <a:fillRect/>
          </a:stretch>
        </p:blipFill>
        <p:spPr>
          <a:xfrm>
            <a:off x="9033401" y="5741480"/>
            <a:ext cx="3191733" cy="1062202"/>
          </a:xfrm>
          <a:prstGeom prst="rect">
            <a:avLst/>
          </a:prstGeom>
          <a:ln w="12700">
            <a:miter lim="400000"/>
          </a:ln>
        </p:spPr>
      </p:pic>
      <p:sp>
        <p:nvSpPr>
          <p:cNvPr id="2" name="Título 1">
            <a:extLst>
              <a:ext uri="{FF2B5EF4-FFF2-40B4-BE49-F238E27FC236}">
                <a16:creationId xmlns:a16="http://schemas.microsoft.com/office/drawing/2014/main" id="{491B764E-4426-4B5E-873C-76FF75341ECA}"/>
              </a:ext>
            </a:extLst>
          </p:cNvPr>
          <p:cNvSpPr>
            <a:spLocks noGrp="1"/>
          </p:cNvSpPr>
          <p:nvPr>
            <p:ph type="title"/>
          </p:nvPr>
        </p:nvSpPr>
        <p:spPr/>
        <p:txBody>
          <a:bodyPr>
            <a:normAutofit/>
          </a:bodyPr>
          <a:lstStyle/>
          <a:p>
            <a:r>
              <a:rPr lang="es-MX" sz="4800" b="1" dirty="0">
                <a:solidFill>
                  <a:srgbClr val="00B050"/>
                </a:solidFill>
              </a:rPr>
              <a:t>Antecedentes de la Cultura de la Seguridad Social en Colombia</a:t>
            </a:r>
            <a:endParaRPr lang="es-CO" sz="4800" b="1" dirty="0">
              <a:solidFill>
                <a:srgbClr val="00B050"/>
              </a:solidFill>
            </a:endParaRPr>
          </a:p>
        </p:txBody>
      </p:sp>
    </p:spTree>
    <p:extLst>
      <p:ext uri="{BB962C8B-B14F-4D97-AF65-F5344CB8AC3E}">
        <p14:creationId xmlns:p14="http://schemas.microsoft.com/office/powerpoint/2010/main" val="375909062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Mesa de trabajo 2-100.jpg" descr="Mesa de trabajo 2-100.jpg"/>
          <p:cNvPicPr>
            <a:picLocks noChangeAspect="1"/>
          </p:cNvPicPr>
          <p:nvPr/>
        </p:nvPicPr>
        <p:blipFill>
          <a:blip r:embed="rId2"/>
          <a:srcRect b="86180"/>
          <a:stretch>
            <a:fillRect/>
          </a:stretch>
        </p:blipFill>
        <p:spPr>
          <a:xfrm>
            <a:off x="4068" y="8136"/>
            <a:ext cx="12192000" cy="947776"/>
          </a:xfrm>
          <a:prstGeom prst="rect">
            <a:avLst/>
          </a:prstGeom>
          <a:ln w="12700">
            <a:miter lim="400000"/>
          </a:ln>
        </p:spPr>
      </p:pic>
      <p:pic>
        <p:nvPicPr>
          <p:cNvPr id="126" name="Mesa de trabajo 2.png" descr="Mesa de trabajo 2.png"/>
          <p:cNvPicPr>
            <a:picLocks noChangeAspect="1"/>
          </p:cNvPicPr>
          <p:nvPr/>
        </p:nvPicPr>
        <p:blipFill>
          <a:blip r:embed="rId3"/>
          <a:srcRect l="77876" b="86134"/>
          <a:stretch>
            <a:fillRect/>
          </a:stretch>
        </p:blipFill>
        <p:spPr>
          <a:xfrm>
            <a:off x="9494667" y="0"/>
            <a:ext cx="2697333" cy="950894"/>
          </a:xfrm>
          <a:prstGeom prst="rect">
            <a:avLst/>
          </a:prstGeom>
          <a:ln w="12700">
            <a:miter lim="400000"/>
          </a:ln>
        </p:spPr>
      </p:pic>
      <p:sp>
        <p:nvSpPr>
          <p:cNvPr id="2" name="CuadroTexto 1">
            <a:extLst>
              <a:ext uri="{FF2B5EF4-FFF2-40B4-BE49-F238E27FC236}">
                <a16:creationId xmlns:a16="http://schemas.microsoft.com/office/drawing/2014/main" id="{4366A5DD-3BDB-434A-B4DA-1FB798A8B581}"/>
              </a:ext>
            </a:extLst>
          </p:cNvPr>
          <p:cNvSpPr txBox="1"/>
          <p:nvPr/>
        </p:nvSpPr>
        <p:spPr>
          <a:xfrm>
            <a:off x="568730" y="1667906"/>
            <a:ext cx="7568629"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algn="l"/>
            <a:endParaRPr lang="es-CO" sz="4400" dirty="0">
              <a:latin typeface="Rockwell"/>
            </a:endParaRPr>
          </a:p>
        </p:txBody>
      </p:sp>
      <p:graphicFrame>
        <p:nvGraphicFramePr>
          <p:cNvPr id="5" name="Diagrama 4">
            <a:extLst>
              <a:ext uri="{FF2B5EF4-FFF2-40B4-BE49-F238E27FC236}">
                <a16:creationId xmlns:a16="http://schemas.microsoft.com/office/drawing/2014/main" id="{3AD043C7-E686-4899-A0CA-E54338D2B4BF}"/>
              </a:ext>
            </a:extLst>
          </p:cNvPr>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26983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Mesa de trabajo 2 copia-100.jpg" descr="Mesa de trabajo 2 copia-100.jpg"/>
          <p:cNvPicPr>
            <a:picLocks noChangeAspect="1"/>
          </p:cNvPicPr>
          <p:nvPr/>
        </p:nvPicPr>
        <p:blipFill>
          <a:blip r:embed="rId2"/>
          <a:srcRect r="53001"/>
          <a:stretch>
            <a:fillRect/>
          </a:stretch>
        </p:blipFill>
        <p:spPr>
          <a:xfrm>
            <a:off x="-1469" y="61"/>
            <a:ext cx="6103836" cy="6858000"/>
          </a:xfrm>
          <a:prstGeom prst="rect">
            <a:avLst/>
          </a:prstGeom>
          <a:ln w="12700">
            <a:miter lim="400000"/>
          </a:ln>
        </p:spPr>
      </p:pic>
      <p:pic>
        <p:nvPicPr>
          <p:cNvPr id="136" name="Mesa de trabajo 2 copia.png" descr="Mesa de trabajo 2 copia.png"/>
          <p:cNvPicPr>
            <a:picLocks noChangeAspect="1"/>
          </p:cNvPicPr>
          <p:nvPr/>
        </p:nvPicPr>
        <p:blipFill>
          <a:blip r:embed="rId3"/>
          <a:srcRect l="73980" t="83079"/>
          <a:stretch>
            <a:fillRect/>
          </a:stretch>
        </p:blipFill>
        <p:spPr>
          <a:xfrm>
            <a:off x="9033401" y="5741480"/>
            <a:ext cx="3191733" cy="1062202"/>
          </a:xfrm>
          <a:prstGeom prst="rect">
            <a:avLst/>
          </a:prstGeom>
          <a:ln w="12700">
            <a:miter lim="400000"/>
          </a:ln>
        </p:spPr>
      </p:pic>
      <p:pic>
        <p:nvPicPr>
          <p:cNvPr id="11" name="Marcador de posición de imagen 10" descr="Un grupo de hombres jugando video juegos&#10;&#10;Descripción generada automáticamente con confianza baja">
            <a:extLst>
              <a:ext uri="{FF2B5EF4-FFF2-40B4-BE49-F238E27FC236}">
                <a16:creationId xmlns:a16="http://schemas.microsoft.com/office/drawing/2014/main" id="{50B4E282-9F3C-46EA-815B-1581196F2A93}"/>
              </a:ext>
            </a:extLst>
          </p:cNvPr>
          <p:cNvPicPr>
            <a:picLocks noGrp="1" noChangeAspect="1"/>
          </p:cNvPicPr>
          <p:nvPr>
            <p:ph type="pic" sz="half" idx="13"/>
          </p:nvPr>
        </p:nvPicPr>
        <p:blipFill>
          <a:blip r:embed="rId4" cstate="print">
            <a:extLst>
              <a:ext uri="{28A0092B-C50C-407E-A947-70E740481C1C}">
                <a14:useLocalDpi xmlns:a14="http://schemas.microsoft.com/office/drawing/2010/main" val="0"/>
              </a:ext>
            </a:extLst>
          </a:blip>
          <a:srcRect l="15808" r="15808"/>
          <a:stretch>
            <a:fillRect/>
          </a:stretch>
        </p:blipFill>
        <p:spPr/>
      </p:pic>
      <p:sp>
        <p:nvSpPr>
          <p:cNvPr id="7" name="Título 6">
            <a:extLst>
              <a:ext uri="{FF2B5EF4-FFF2-40B4-BE49-F238E27FC236}">
                <a16:creationId xmlns:a16="http://schemas.microsoft.com/office/drawing/2014/main" id="{CBEDA2C5-A536-47E3-A6B8-1B2295C661D4}"/>
              </a:ext>
            </a:extLst>
          </p:cNvPr>
          <p:cNvSpPr>
            <a:spLocks noGrp="1"/>
          </p:cNvSpPr>
          <p:nvPr>
            <p:ph type="title"/>
          </p:nvPr>
        </p:nvSpPr>
        <p:spPr/>
        <p:txBody>
          <a:bodyPr/>
          <a:lstStyle/>
          <a:p>
            <a:r>
              <a:rPr lang="es-CO" b="1" dirty="0">
                <a:solidFill>
                  <a:srgbClr val="00B050"/>
                </a:solidFill>
              </a:rPr>
              <a:t>Cultura de la Seguridad Social</a:t>
            </a:r>
          </a:p>
        </p:txBody>
      </p:sp>
      <p:sp>
        <p:nvSpPr>
          <p:cNvPr id="8" name="Marcador de texto 7">
            <a:extLst>
              <a:ext uri="{FF2B5EF4-FFF2-40B4-BE49-F238E27FC236}">
                <a16:creationId xmlns:a16="http://schemas.microsoft.com/office/drawing/2014/main" id="{A994ABCE-9812-4A59-A06E-65D48E7F290D}"/>
              </a:ext>
            </a:extLst>
          </p:cNvPr>
          <p:cNvSpPr>
            <a:spLocks noGrp="1"/>
          </p:cNvSpPr>
          <p:nvPr>
            <p:ph type="body" sz="half" idx="1"/>
          </p:nvPr>
        </p:nvSpPr>
        <p:spPr/>
        <p:txBody>
          <a:bodyPr>
            <a:normAutofit/>
          </a:bodyPr>
          <a:lstStyle/>
          <a:p>
            <a:pPr marL="0" indent="0">
              <a:buNone/>
            </a:pPr>
            <a:r>
              <a:rPr lang="es-MX" sz="2000" dirty="0">
                <a:solidFill>
                  <a:srgbClr val="000000"/>
                </a:solidFill>
                <a:latin typeface="Arial" panose="020B0604020202020204" pitchFamily="34" charset="0"/>
              </a:rPr>
              <a:t>La Cultura de la Seguridad Social Integral se puede definir como los valores, reglas y comportamientos que una sociedad apropia como principios rectores de su conducta y actitudes frente a la protección de los derechos que el Estado debe proveer para garantizar las condiciones de calidad de vida acordes con la dignidad del ser humano.</a:t>
            </a:r>
            <a:endParaRPr lang="es-CO" sz="2000" dirty="0"/>
          </a:p>
        </p:txBody>
      </p:sp>
    </p:spTree>
    <p:extLst>
      <p:ext uri="{BB962C8B-B14F-4D97-AF65-F5344CB8AC3E}">
        <p14:creationId xmlns:p14="http://schemas.microsoft.com/office/powerpoint/2010/main" val="248344112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Mesa de trabajo 2 copia.png" descr="Mesa de trabajo 2 copia.png"/>
          <p:cNvPicPr>
            <a:picLocks noChangeAspect="1"/>
          </p:cNvPicPr>
          <p:nvPr/>
        </p:nvPicPr>
        <p:blipFill>
          <a:blip r:embed="rId2"/>
          <a:srcRect l="73980" t="83079"/>
          <a:stretch>
            <a:fillRect/>
          </a:stretch>
        </p:blipFill>
        <p:spPr>
          <a:xfrm>
            <a:off x="9033401" y="5741480"/>
            <a:ext cx="3191733" cy="1062202"/>
          </a:xfrm>
          <a:prstGeom prst="rect">
            <a:avLst/>
          </a:prstGeom>
          <a:ln w="12700">
            <a:miter lim="400000"/>
          </a:ln>
        </p:spPr>
      </p:pic>
      <p:pic>
        <p:nvPicPr>
          <p:cNvPr id="3" name="Imagen 2">
            <a:extLst>
              <a:ext uri="{FF2B5EF4-FFF2-40B4-BE49-F238E27FC236}">
                <a16:creationId xmlns:a16="http://schemas.microsoft.com/office/drawing/2014/main" id="{AC051E8F-D542-4076-994F-786E2556E300}"/>
              </a:ext>
            </a:extLst>
          </p:cNvPr>
          <p:cNvPicPr>
            <a:picLocks noChangeAspect="1"/>
          </p:cNvPicPr>
          <p:nvPr/>
        </p:nvPicPr>
        <p:blipFill>
          <a:blip r:embed="rId3"/>
          <a:stretch>
            <a:fillRect/>
          </a:stretch>
        </p:blipFill>
        <p:spPr>
          <a:xfrm>
            <a:off x="1489587" y="690197"/>
            <a:ext cx="10490533" cy="5051283"/>
          </a:xfrm>
          <a:prstGeom prst="rect">
            <a:avLst/>
          </a:prstGeom>
        </p:spPr>
      </p:pic>
    </p:spTree>
    <p:extLst>
      <p:ext uri="{BB962C8B-B14F-4D97-AF65-F5344CB8AC3E}">
        <p14:creationId xmlns:p14="http://schemas.microsoft.com/office/powerpoint/2010/main" val="15446072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3E0568C-3404-4EEA-A4BA-120E21DC959C}"/>
              </a:ext>
            </a:extLst>
          </p:cNvPr>
          <p:cNvSpPr>
            <a:spLocks noGrp="1"/>
          </p:cNvSpPr>
          <p:nvPr>
            <p:ph type="ctrTitle"/>
          </p:nvPr>
        </p:nvSpPr>
        <p:spPr/>
        <p:txBody>
          <a:bodyPr>
            <a:normAutofit/>
          </a:bodyPr>
          <a:lstStyle/>
          <a:p>
            <a:r>
              <a:rPr lang="es-CO" b="1" dirty="0">
                <a:solidFill>
                  <a:srgbClr val="00B050"/>
                </a:solidFill>
                <a:latin typeface="Calibri Light" panose="020F0302020204030204" pitchFamily="34" charset="0"/>
                <a:cs typeface="Calibri Light" panose="020F0302020204030204" pitchFamily="34" charset="0"/>
              </a:rPr>
              <a:t>4. PDET: Planes de Desarrollo con Enfoque Territorial</a:t>
            </a:r>
          </a:p>
        </p:txBody>
      </p:sp>
      <p:sp>
        <p:nvSpPr>
          <p:cNvPr id="6" name="Subtítulo 5">
            <a:extLst>
              <a:ext uri="{FF2B5EF4-FFF2-40B4-BE49-F238E27FC236}">
                <a16:creationId xmlns:a16="http://schemas.microsoft.com/office/drawing/2014/main" id="{2835B1AE-0390-4210-AB44-390083EF7037}"/>
              </a:ext>
            </a:extLst>
          </p:cNvPr>
          <p:cNvSpPr>
            <a:spLocks noGrp="1"/>
          </p:cNvSpPr>
          <p:nvPr>
            <p:ph type="subTitle" idx="1"/>
          </p:nvPr>
        </p:nvSpPr>
        <p:spPr/>
        <p:txBody>
          <a:bodyPr>
            <a:normAutofit lnSpcReduction="10000"/>
          </a:bodyPr>
          <a:lstStyle/>
          <a:p>
            <a:pPr algn="l"/>
            <a:r>
              <a:rPr lang="es-MX" b="0" i="0" dirty="0">
                <a:solidFill>
                  <a:srgbClr val="303030"/>
                </a:solidFill>
                <a:effectLst/>
                <a:latin typeface="Calibri Light" panose="020F0302020204030204" pitchFamily="34" charset="0"/>
                <a:cs typeface="Calibri Light" panose="020F0302020204030204" pitchFamily="34" charset="0"/>
              </a:rPr>
              <a:t>Los Programas de Desarrollo con Enfoque Territorial (PDET) son un instrumento especial de planificación y gestión a 15 años, que tienen como objetivo estabilizar y transformar los territorios más afectados por la violencia, la pobreza, las economías ilícitas y la debilidad institucional, y así lograr el desarrollo rural que requieren estos 170 municipios.</a:t>
            </a:r>
          </a:p>
          <a:p>
            <a:endParaRPr lang="es-CO" dirty="0"/>
          </a:p>
        </p:txBody>
      </p:sp>
    </p:spTree>
    <p:extLst>
      <p:ext uri="{BB962C8B-B14F-4D97-AF65-F5344CB8AC3E}">
        <p14:creationId xmlns:p14="http://schemas.microsoft.com/office/powerpoint/2010/main" val="26845083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oce la Hoja de Ruta, la herramienta para el desarrollo de zonas #PDET">
            <a:hlinkClick r:id="" action="ppaction://media"/>
            <a:extLst>
              <a:ext uri="{FF2B5EF4-FFF2-40B4-BE49-F238E27FC236}">
                <a16:creationId xmlns:a16="http://schemas.microsoft.com/office/drawing/2014/main" id="{42E6B14D-8F53-47EF-AB2A-E939E75BFC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1097" y="257175"/>
            <a:ext cx="10168295" cy="5719666"/>
          </a:xfrm>
          <a:prstGeom prst="rect">
            <a:avLst/>
          </a:prstGeom>
        </p:spPr>
      </p:pic>
      <p:sp>
        <p:nvSpPr>
          <p:cNvPr id="3" name="CuadroTexto 2">
            <a:extLst>
              <a:ext uri="{FF2B5EF4-FFF2-40B4-BE49-F238E27FC236}">
                <a16:creationId xmlns:a16="http://schemas.microsoft.com/office/drawing/2014/main" id="{BF95FD4A-9FE8-4028-83E5-80AAB63F5B60}"/>
              </a:ext>
            </a:extLst>
          </p:cNvPr>
          <p:cNvSpPr txBox="1"/>
          <p:nvPr/>
        </p:nvSpPr>
        <p:spPr>
          <a:xfrm>
            <a:off x="4896464" y="6459172"/>
            <a:ext cx="7132530" cy="369332"/>
          </a:xfrm>
          <a:prstGeom prst="rect">
            <a:avLst/>
          </a:prstGeom>
          <a:noFill/>
        </p:spPr>
        <p:txBody>
          <a:bodyPr wrap="none" rtlCol="0">
            <a:spAutoFit/>
          </a:bodyPr>
          <a:lstStyle/>
          <a:p>
            <a:r>
              <a:rPr lang="es-CO" dirty="0"/>
              <a:t>Si no puede visualizar el video ingrese aquí: </a:t>
            </a:r>
            <a:r>
              <a:rPr lang="es-CO" dirty="0">
                <a:hlinkClick r:id="rId5"/>
              </a:rPr>
              <a:t>https://youtu.be/RvjE3lQxv7A</a:t>
            </a:r>
            <a:endParaRPr lang="es-CO" dirty="0"/>
          </a:p>
        </p:txBody>
      </p:sp>
    </p:spTree>
    <p:extLst>
      <p:ext uri="{BB962C8B-B14F-4D97-AF65-F5344CB8AC3E}">
        <p14:creationId xmlns:p14="http://schemas.microsoft.com/office/powerpoint/2010/main" val="327212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C27CB7B4-08E0-466C-AA9E-61DE2EF67833}"/>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r>
              <a:rPr lang="en-US" sz="2000" dirty="0"/>
              <a:t>En 2021 se creó la SUBREGIÓN 17, o de SUSTITUCIÓN DE CULTIVOS, conformada por Dagua en Valle del Cauca, y Barrancominas en Guainía.</a:t>
            </a:r>
          </a:p>
          <a:p>
            <a:endParaRPr lang="en-US" sz="2000" dirty="0"/>
          </a:p>
          <a:p>
            <a:r>
              <a:rPr lang="en-US" sz="2000" dirty="0"/>
              <a:t>En los municipios PDET  habita un poco más de 6 millones de personas.</a:t>
            </a:r>
          </a:p>
          <a:p>
            <a:endParaRPr lang="en-US" sz="2000" dirty="0"/>
          </a:p>
          <a:p>
            <a:r>
              <a:rPr lang="en-US" sz="2000" dirty="0"/>
              <a:t>Coosalud está en 63 de los 172 municipios y en 13 de las 17 subregiones, con una población de 711mil afiliados </a:t>
            </a:r>
          </a:p>
        </p:txBody>
      </p:sp>
      <p:pic>
        <p:nvPicPr>
          <p:cNvPr id="4098" name="Picture 2">
            <a:extLst>
              <a:ext uri="{FF2B5EF4-FFF2-40B4-BE49-F238E27FC236}">
                <a16:creationId xmlns:a16="http://schemas.microsoft.com/office/drawing/2014/main" id="{EB995C80-9F1B-4181-BCCA-0F545CC47E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75"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B5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652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6">
            <a:extLst>
              <a:ext uri="{FF2B5EF4-FFF2-40B4-BE49-F238E27FC236}">
                <a16:creationId xmlns:a16="http://schemas.microsoft.com/office/drawing/2014/main" id="{2AD6814C-D229-4E67-87ED-3112C6032DDE}"/>
              </a:ext>
            </a:extLst>
          </p:cNvPr>
          <p:cNvSpPr>
            <a:spLocks noGrp="1"/>
          </p:cNvSpPr>
          <p:nvPr>
            <p:ph type="subTitle" idx="1"/>
          </p:nvPr>
        </p:nvSpPr>
        <p:spPr/>
        <p:txBody>
          <a:bodyPr/>
          <a:lstStyle/>
          <a:p>
            <a:endParaRPr lang="es-CO"/>
          </a:p>
        </p:txBody>
      </p:sp>
      <p:pic>
        <p:nvPicPr>
          <p:cNvPr id="8" name="Imagen 7">
            <a:extLst>
              <a:ext uri="{FF2B5EF4-FFF2-40B4-BE49-F238E27FC236}">
                <a16:creationId xmlns:a16="http://schemas.microsoft.com/office/drawing/2014/main" id="{76A0DB3B-6039-4484-889D-342470715F63}"/>
              </a:ext>
            </a:extLst>
          </p:cNvPr>
          <p:cNvPicPr>
            <a:picLocks noChangeAspect="1"/>
          </p:cNvPicPr>
          <p:nvPr/>
        </p:nvPicPr>
        <p:blipFill>
          <a:blip r:embed="rId2"/>
          <a:stretch>
            <a:fillRect/>
          </a:stretch>
        </p:blipFill>
        <p:spPr>
          <a:xfrm>
            <a:off x="413780" y="1993597"/>
            <a:ext cx="11482467" cy="3304118"/>
          </a:xfrm>
          <a:prstGeom prst="rect">
            <a:avLst/>
          </a:prstGeom>
          <a:ln>
            <a:noFill/>
          </a:ln>
        </p:spPr>
      </p:pic>
    </p:spTree>
    <p:extLst>
      <p:ext uri="{BB962C8B-B14F-4D97-AF65-F5344CB8AC3E}">
        <p14:creationId xmlns:p14="http://schemas.microsoft.com/office/powerpoint/2010/main" val="2099893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illo 1"/>
          <p:cNvSpPr/>
          <p:nvPr/>
        </p:nvSpPr>
        <p:spPr>
          <a:xfrm>
            <a:off x="5934114" y="97074"/>
            <a:ext cx="5811072" cy="5675929"/>
          </a:xfrm>
          <a:prstGeom prst="donut">
            <a:avLst>
              <a:gd name="adj" fmla="val 483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3" name="Rectángulo 2"/>
          <p:cNvSpPr/>
          <p:nvPr/>
        </p:nvSpPr>
        <p:spPr>
          <a:xfrm>
            <a:off x="7104186" y="1084998"/>
            <a:ext cx="3812344" cy="3354765"/>
          </a:xfrm>
          <a:prstGeom prst="rect">
            <a:avLst/>
          </a:prstGeom>
        </p:spPr>
        <p:txBody>
          <a:bodyPr wrap="square">
            <a:spAutoFit/>
          </a:bodyPr>
          <a:lstStyle/>
          <a:p>
            <a:pPr lvl="0"/>
            <a:r>
              <a:rPr lang="es-MX" b="1" dirty="0">
                <a:latin typeface="+mj-lt"/>
                <a:ea typeface="Tahoma" panose="020B0604030504040204" pitchFamily="34" charset="0"/>
                <a:cs typeface="Tahoma" panose="020B0604030504040204" pitchFamily="34" charset="0"/>
              </a:rPr>
              <a:t>1. Fortalecimiento organizacional: herramientas de diagnóstico, planeación, evaluación y seguimiento (10 sesiones de 2 horas c/u)</a:t>
            </a:r>
          </a:p>
          <a:p>
            <a:pPr lvl="0"/>
            <a:endParaRPr lang="es-ES" sz="800" dirty="0">
              <a:latin typeface="+mj-lt"/>
              <a:ea typeface="Tahoma" panose="020B0604030504040204" pitchFamily="34" charset="0"/>
              <a:cs typeface="Tahoma" panose="020B0604030504040204" pitchFamily="34" charset="0"/>
            </a:endParaRPr>
          </a:p>
          <a:p>
            <a:pPr lvl="0"/>
            <a:r>
              <a:rPr lang="es-ES" b="1" u="sng" dirty="0">
                <a:latin typeface="+mj-lt"/>
                <a:ea typeface="Tahoma" panose="020B0604030504040204" pitchFamily="34" charset="0"/>
                <a:cs typeface="Tahoma" panose="020B0604030504040204" pitchFamily="34" charset="0"/>
              </a:rPr>
              <a:t>Acciones:</a:t>
            </a:r>
          </a:p>
          <a:p>
            <a:pPr lvl="0"/>
            <a:endParaRPr lang="es-ES" b="1" u="sng" dirty="0">
              <a:latin typeface="+mj-lt"/>
              <a:ea typeface="Tahoma" panose="020B0604030504040204" pitchFamily="34" charset="0"/>
              <a:cs typeface="Tahoma" panose="020B0604030504040204" pitchFamily="34" charset="0"/>
            </a:endParaRPr>
          </a:p>
          <a:p>
            <a:pPr marL="285750" lvl="0" indent="-285750" algn="just">
              <a:buFont typeface="Wingdings" panose="05000000000000000000" pitchFamily="2" charset="2"/>
              <a:buChar char="Ø"/>
            </a:pPr>
            <a:r>
              <a:rPr lang="es-ES" sz="1600" dirty="0">
                <a:latin typeface="+mj-lt"/>
                <a:ea typeface="Tahoma" panose="020B0604030504040204" pitchFamily="34" charset="0"/>
                <a:cs typeface="Tahoma" panose="020B0604030504040204" pitchFamily="34" charset="0"/>
              </a:rPr>
              <a:t>Herramientas de planeación</a:t>
            </a:r>
          </a:p>
          <a:p>
            <a:pPr lvl="0" algn="just"/>
            <a:endParaRPr lang="es-ES" sz="800" dirty="0">
              <a:latin typeface="+mj-lt"/>
              <a:ea typeface="Tahoma" panose="020B0604030504040204" pitchFamily="34" charset="0"/>
              <a:cs typeface="Tahoma" panose="020B0604030504040204" pitchFamily="34" charset="0"/>
            </a:endParaRPr>
          </a:p>
          <a:p>
            <a:pPr marL="285750" lvl="0" indent="-285750" algn="just">
              <a:buFont typeface="Wingdings" panose="05000000000000000000" pitchFamily="2" charset="2"/>
              <a:buChar char="Ø"/>
            </a:pPr>
            <a:r>
              <a:rPr lang="es-ES" sz="1600" dirty="0">
                <a:latin typeface="+mj-lt"/>
                <a:ea typeface="Tahoma" panose="020B0604030504040204" pitchFamily="34" charset="0"/>
                <a:cs typeface="Tahoma" panose="020B0604030504040204" pitchFamily="34" charset="0"/>
              </a:rPr>
              <a:t>Integración organizacional</a:t>
            </a:r>
          </a:p>
          <a:p>
            <a:pPr marL="171450" lvl="0" indent="-171450" algn="just">
              <a:buFont typeface="Wingdings" panose="05000000000000000000" pitchFamily="2" charset="2"/>
              <a:buChar char="Ø"/>
            </a:pPr>
            <a:endParaRPr lang="es-ES" sz="800" dirty="0">
              <a:latin typeface="+mj-lt"/>
              <a:ea typeface="Tahoma" panose="020B0604030504040204" pitchFamily="34" charset="0"/>
              <a:cs typeface="Tahoma" panose="020B0604030504040204" pitchFamily="34" charset="0"/>
            </a:endParaRPr>
          </a:p>
          <a:p>
            <a:pPr marL="285750" lvl="0" indent="-285750" algn="just">
              <a:buFont typeface="Wingdings" panose="05000000000000000000" pitchFamily="2" charset="2"/>
              <a:buChar char="Ø"/>
            </a:pPr>
            <a:r>
              <a:rPr lang="es-ES" sz="1600" dirty="0">
                <a:latin typeface="+mj-lt"/>
                <a:ea typeface="Tahoma" panose="020B0604030504040204" pitchFamily="34" charset="0"/>
                <a:cs typeface="Tahoma" panose="020B0604030504040204" pitchFamily="34" charset="0"/>
              </a:rPr>
              <a:t>Creación redes entre territorios</a:t>
            </a:r>
          </a:p>
          <a:p>
            <a:pPr marL="285750" lvl="0" indent="-285750" algn="just">
              <a:buFont typeface="Wingdings" panose="05000000000000000000" pitchFamily="2" charset="2"/>
              <a:buChar char="Ø"/>
            </a:pPr>
            <a:endParaRPr lang="es-ES" sz="1600" dirty="0">
              <a:latin typeface="+mj-lt"/>
              <a:ea typeface="Tahoma" panose="020B0604030504040204" pitchFamily="34" charset="0"/>
              <a:cs typeface="Tahoma" panose="020B0604030504040204" pitchFamily="34" charset="0"/>
            </a:endParaRPr>
          </a:p>
          <a:p>
            <a:pPr lvl="0" algn="just"/>
            <a:r>
              <a:rPr lang="es-ES" sz="1600" b="1" dirty="0">
                <a:latin typeface="+mj-lt"/>
                <a:ea typeface="Tahoma" panose="020B0604030504040204" pitchFamily="34" charset="0"/>
                <a:cs typeface="Tahoma" panose="020B0604030504040204" pitchFamily="34" charset="0"/>
              </a:rPr>
              <a:t>Lidera Iván Rodríguez /Consultor TRASO</a:t>
            </a:r>
          </a:p>
        </p:txBody>
      </p:sp>
      <p:pic>
        <p:nvPicPr>
          <p:cNvPr id="6" name="Imagen 5">
            <a:extLst>
              <a:ext uri="{FF2B5EF4-FFF2-40B4-BE49-F238E27FC236}">
                <a16:creationId xmlns:a16="http://schemas.microsoft.com/office/drawing/2014/main" id="{933B3725-A3D1-2144-A469-C7BD08F23AAC}"/>
              </a:ext>
            </a:extLst>
          </p:cNvPr>
          <p:cNvPicPr>
            <a:picLocks noChangeAspect="1"/>
          </p:cNvPicPr>
          <p:nvPr/>
        </p:nvPicPr>
        <p:blipFill>
          <a:blip r:embed="rId3"/>
          <a:stretch>
            <a:fillRect/>
          </a:stretch>
        </p:blipFill>
        <p:spPr>
          <a:xfrm>
            <a:off x="1076827" y="1109767"/>
            <a:ext cx="3885892" cy="4839619"/>
          </a:xfrm>
          <a:prstGeom prst="rect">
            <a:avLst/>
          </a:prstGeom>
        </p:spPr>
      </p:pic>
    </p:spTree>
    <p:extLst>
      <p:ext uri="{BB962C8B-B14F-4D97-AF65-F5344CB8AC3E}">
        <p14:creationId xmlns:p14="http://schemas.microsoft.com/office/powerpoint/2010/main" val="16453912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6">
            <a:extLst>
              <a:ext uri="{FF2B5EF4-FFF2-40B4-BE49-F238E27FC236}">
                <a16:creationId xmlns:a16="http://schemas.microsoft.com/office/drawing/2014/main" id="{2AD6814C-D229-4E67-87ED-3112C6032DDE}"/>
              </a:ext>
            </a:extLst>
          </p:cNvPr>
          <p:cNvSpPr>
            <a:spLocks noGrp="1"/>
          </p:cNvSpPr>
          <p:nvPr>
            <p:ph type="subTitle" idx="1"/>
          </p:nvPr>
        </p:nvSpPr>
        <p:spPr/>
        <p:txBody>
          <a:bodyPr/>
          <a:lstStyle/>
          <a:p>
            <a:endParaRPr lang="es-CO"/>
          </a:p>
        </p:txBody>
      </p:sp>
      <p:pic>
        <p:nvPicPr>
          <p:cNvPr id="4" name="Imagen 3">
            <a:extLst>
              <a:ext uri="{FF2B5EF4-FFF2-40B4-BE49-F238E27FC236}">
                <a16:creationId xmlns:a16="http://schemas.microsoft.com/office/drawing/2014/main" id="{17042508-CCB3-41AA-BB87-D2E7609A4AE2}"/>
              </a:ext>
            </a:extLst>
          </p:cNvPr>
          <p:cNvPicPr>
            <a:picLocks noChangeAspect="1"/>
          </p:cNvPicPr>
          <p:nvPr/>
        </p:nvPicPr>
        <p:blipFill>
          <a:blip r:embed="rId2"/>
          <a:stretch>
            <a:fillRect/>
          </a:stretch>
        </p:blipFill>
        <p:spPr>
          <a:xfrm>
            <a:off x="643467" y="804264"/>
            <a:ext cx="10905066" cy="5249470"/>
          </a:xfrm>
          <a:prstGeom prst="rect">
            <a:avLst/>
          </a:prstGeom>
          <a:ln>
            <a:noFill/>
          </a:ln>
        </p:spPr>
      </p:pic>
    </p:spTree>
    <p:extLst>
      <p:ext uri="{BB962C8B-B14F-4D97-AF65-F5344CB8AC3E}">
        <p14:creationId xmlns:p14="http://schemas.microsoft.com/office/powerpoint/2010/main" val="1638833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6C6A15-B0AB-4EED-AD30-4A630915C147}"/>
              </a:ext>
            </a:extLst>
          </p:cNvPr>
          <p:cNvSpPr>
            <a:spLocks noGrp="1"/>
          </p:cNvSpPr>
          <p:nvPr>
            <p:ph type="title"/>
          </p:nvPr>
        </p:nvSpPr>
        <p:spPr>
          <a:xfrm>
            <a:off x="1041008" y="1195754"/>
            <a:ext cx="10312791" cy="1266092"/>
          </a:xfrm>
        </p:spPr>
        <p:txBody>
          <a:bodyPr>
            <a:normAutofit fontScale="90000"/>
          </a:bodyPr>
          <a:lstStyle/>
          <a:p>
            <a:r>
              <a:rPr lang="es-CO" b="1" dirty="0">
                <a:solidFill>
                  <a:srgbClr val="00B050"/>
                </a:solidFill>
              </a:rPr>
              <a:t>Pilares de los </a:t>
            </a:r>
            <a:r>
              <a:rPr lang="es-CO" sz="4400" b="1" kern="0" dirty="0">
                <a:solidFill>
                  <a:srgbClr val="00B050"/>
                </a:solidFill>
                <a:cs typeface="Arial"/>
                <a:sym typeface="Arial"/>
              </a:rPr>
              <a:t>Programas de Desarrollo con Enfoque Territorial-PDET</a:t>
            </a:r>
            <a:endParaRPr lang="es-CO" b="1" dirty="0">
              <a:solidFill>
                <a:srgbClr val="00B050"/>
              </a:solidFill>
            </a:endParaRPr>
          </a:p>
        </p:txBody>
      </p:sp>
      <p:pic>
        <p:nvPicPr>
          <p:cNvPr id="3" name="Imagen 2">
            <a:extLst>
              <a:ext uri="{FF2B5EF4-FFF2-40B4-BE49-F238E27FC236}">
                <a16:creationId xmlns:a16="http://schemas.microsoft.com/office/drawing/2014/main" id="{0BB28E13-5215-469F-8C3F-CEDD4A07EAC2}"/>
              </a:ext>
            </a:extLst>
          </p:cNvPr>
          <p:cNvPicPr>
            <a:picLocks noChangeAspect="1"/>
          </p:cNvPicPr>
          <p:nvPr/>
        </p:nvPicPr>
        <p:blipFill>
          <a:blip r:embed="rId2"/>
          <a:stretch>
            <a:fillRect/>
          </a:stretch>
        </p:blipFill>
        <p:spPr>
          <a:xfrm>
            <a:off x="770800" y="3147442"/>
            <a:ext cx="10583000" cy="2196505"/>
          </a:xfrm>
          <a:prstGeom prst="rect">
            <a:avLst/>
          </a:prstGeom>
        </p:spPr>
      </p:pic>
    </p:spTree>
    <p:extLst>
      <p:ext uri="{BB962C8B-B14F-4D97-AF65-F5344CB8AC3E}">
        <p14:creationId xmlns:p14="http://schemas.microsoft.com/office/powerpoint/2010/main" val="2525464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BF6E483E-218F-4678-96B7-4C8AC0D5AC24}"/>
              </a:ext>
            </a:extLst>
          </p:cNvPr>
          <p:cNvSpPr txBox="1"/>
          <p:nvPr/>
        </p:nvSpPr>
        <p:spPr>
          <a:xfrm>
            <a:off x="630936" y="639520"/>
            <a:ext cx="3429000"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kern="1200" dirty="0">
                <a:solidFill>
                  <a:schemeClr val="tx1"/>
                </a:solidFill>
                <a:latin typeface="+mj-lt"/>
                <a:ea typeface="+mj-ea"/>
                <a:cs typeface="+mj-cs"/>
              </a:rPr>
              <a:t>Acuerdo de Paz, página 24 de 310 </a:t>
            </a:r>
          </a:p>
        </p:txBody>
      </p:sp>
      <p:sp>
        <p:nvSpPr>
          <p:cNvPr id="7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2">
            <a:extLst>
              <a:ext uri="{FF2B5EF4-FFF2-40B4-BE49-F238E27FC236}">
                <a16:creationId xmlns:a16="http://schemas.microsoft.com/office/drawing/2014/main" id="{DBFECF0E-9D7E-4E47-AF0D-E31B96191036}"/>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400" b="1" dirty="0"/>
              <a:t>Punto 1.3.2. “Desarrollo social: salud, educación, vivienda, erradicación de la pobreza”. </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b="1" dirty="0"/>
              <a:t>Punto 1.3.2.1. Salud: </a:t>
            </a:r>
            <a:r>
              <a:rPr lang="en-US" sz="1400" dirty="0"/>
              <a:t>con el propósito de acercar la oferta de servicios de salud a las comunidades, en especial los grupos y personas en condiciones de vulnerabilidad, fortalecer la infraestructura y la calidad de la red pública en las zonas rurales y mejorar la oportunidad y la pertinencia de la prestación del servicio, se creará e implementará el Plan Nacional de Salud Rural. Para el desarrollo del Plan se tendrán en cuenta los siguientes criterios:</a:t>
            </a:r>
          </a:p>
        </p:txBody>
      </p:sp>
      <p:pic>
        <p:nvPicPr>
          <p:cNvPr id="1026" name="Picture 2" descr="libro">
            <a:extLst>
              <a:ext uri="{FF2B5EF4-FFF2-40B4-BE49-F238E27FC236}">
                <a16:creationId xmlns:a16="http://schemas.microsoft.com/office/drawing/2014/main" id="{452F47FE-B991-42D9-B155-393DE8B6B8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031875"/>
            <a:ext cx="6903720" cy="479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152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D70BF5B-2DFC-4078-A71D-D982AD765AFC}"/>
              </a:ext>
            </a:extLst>
          </p:cNvPr>
          <p:cNvSpPr txBox="1"/>
          <p:nvPr/>
        </p:nvSpPr>
        <p:spPr>
          <a:xfrm>
            <a:off x="614148" y="1187354"/>
            <a:ext cx="9553434" cy="5509200"/>
          </a:xfrm>
          <a:prstGeom prst="rect">
            <a:avLst/>
          </a:prstGeom>
          <a:noFill/>
        </p:spPr>
        <p:txBody>
          <a:bodyPr wrap="square">
            <a:spAutoFit/>
          </a:bodyPr>
          <a:lstStyle/>
          <a:p>
            <a:pPr marL="0"/>
            <a:r>
              <a:rPr lang="en-US" sz="2800" b="1" dirty="0">
                <a:solidFill>
                  <a:srgbClr val="00B050"/>
                </a:solidFill>
              </a:rPr>
              <a:t>El Plan Marco de </a:t>
            </a:r>
            <a:r>
              <a:rPr lang="en-US" sz="2800" b="1" dirty="0" err="1">
                <a:solidFill>
                  <a:srgbClr val="00B050"/>
                </a:solidFill>
              </a:rPr>
              <a:t>Implementación</a:t>
            </a:r>
            <a:r>
              <a:rPr lang="en-US" sz="2800" b="1" dirty="0">
                <a:solidFill>
                  <a:srgbClr val="00B050"/>
                </a:solidFill>
              </a:rPr>
              <a:t> del </a:t>
            </a:r>
            <a:r>
              <a:rPr lang="en-US" sz="2800" b="1" dirty="0" err="1">
                <a:solidFill>
                  <a:srgbClr val="00B050"/>
                </a:solidFill>
              </a:rPr>
              <a:t>Acuerdo</a:t>
            </a:r>
            <a:r>
              <a:rPr lang="en-US" sz="2800" b="1" dirty="0">
                <a:solidFill>
                  <a:srgbClr val="00B050"/>
                </a:solidFill>
              </a:rPr>
              <a:t> de Paz </a:t>
            </a:r>
            <a:r>
              <a:rPr lang="en-US" sz="2800" b="1" dirty="0" err="1">
                <a:solidFill>
                  <a:srgbClr val="00B050"/>
                </a:solidFill>
              </a:rPr>
              <a:t>incluye</a:t>
            </a:r>
            <a:r>
              <a:rPr lang="en-US" sz="2800" b="1" dirty="0">
                <a:solidFill>
                  <a:srgbClr val="00B050"/>
                </a:solidFill>
              </a:rPr>
              <a:t>:</a:t>
            </a:r>
          </a:p>
          <a:p>
            <a:endParaRPr lang="en-US" sz="1800" b="1" dirty="0"/>
          </a:p>
          <a:p>
            <a:r>
              <a:rPr lang="en-US" sz="1800" b="1" dirty="0"/>
              <a:t>Salud rural: </a:t>
            </a:r>
            <a:r>
              <a:rPr lang="en-US" sz="1800" dirty="0"/>
              <a:t>El </a:t>
            </a:r>
            <a:r>
              <a:rPr lang="en-US" sz="1800" dirty="0" err="1"/>
              <a:t>Gobierno</a:t>
            </a:r>
            <a:r>
              <a:rPr lang="en-US" sz="1800" dirty="0"/>
              <a:t> </a:t>
            </a:r>
            <a:r>
              <a:rPr lang="en-US" sz="1800" dirty="0" err="1"/>
              <a:t>nacional</a:t>
            </a:r>
            <a:r>
              <a:rPr lang="en-US" sz="1800" dirty="0"/>
              <a:t> se </a:t>
            </a:r>
            <a:r>
              <a:rPr lang="en-US" sz="1800" dirty="0" err="1"/>
              <a:t>compromete</a:t>
            </a:r>
            <a:r>
              <a:rPr lang="en-US" sz="1800" dirty="0"/>
              <a:t> a </a:t>
            </a:r>
            <a:r>
              <a:rPr lang="en-US" sz="1800" dirty="0" err="1"/>
              <a:t>crear</a:t>
            </a:r>
            <a:r>
              <a:rPr lang="en-US" sz="1800" dirty="0"/>
              <a:t> e </a:t>
            </a:r>
            <a:r>
              <a:rPr lang="en-US" sz="1800" dirty="0" err="1"/>
              <a:t>implementar</a:t>
            </a:r>
            <a:r>
              <a:rPr lang="en-US" sz="1800" dirty="0"/>
              <a:t> el Plan Nacional de Salud Rural para “</a:t>
            </a:r>
            <a:r>
              <a:rPr lang="en-US" sz="1800" dirty="0" err="1"/>
              <a:t>acercar</a:t>
            </a:r>
            <a:r>
              <a:rPr lang="en-US" sz="1800" dirty="0"/>
              <a:t> la </a:t>
            </a:r>
            <a:r>
              <a:rPr lang="en-US" sz="1800" dirty="0" err="1"/>
              <a:t>oferta</a:t>
            </a:r>
            <a:r>
              <a:rPr lang="en-US" sz="1800" dirty="0"/>
              <a:t> de </a:t>
            </a:r>
            <a:r>
              <a:rPr lang="en-US" sz="1800" dirty="0" err="1"/>
              <a:t>servicios</a:t>
            </a:r>
            <a:r>
              <a:rPr lang="en-US" sz="1800" dirty="0"/>
              <a:t> de salud a las </a:t>
            </a:r>
            <a:r>
              <a:rPr lang="en-US" sz="1800" dirty="0" err="1"/>
              <a:t>comunidades</a:t>
            </a:r>
            <a:r>
              <a:rPr lang="en-US" sz="1800" dirty="0"/>
              <a:t>, en especial los </a:t>
            </a:r>
            <a:r>
              <a:rPr lang="en-US" sz="1800" dirty="0" err="1"/>
              <a:t>grupos</a:t>
            </a:r>
            <a:r>
              <a:rPr lang="en-US" sz="1800" dirty="0"/>
              <a:t> y personas en </a:t>
            </a:r>
            <a:r>
              <a:rPr lang="en-US" sz="1800" dirty="0" err="1"/>
              <a:t>condiciones</a:t>
            </a:r>
            <a:r>
              <a:rPr lang="en-US" sz="1800" dirty="0"/>
              <a:t> de </a:t>
            </a:r>
            <a:r>
              <a:rPr lang="en-US" sz="1800" dirty="0" err="1"/>
              <a:t>vulnerabilidad</a:t>
            </a:r>
            <a:r>
              <a:rPr lang="en-US" sz="1800" dirty="0"/>
              <a:t>, </a:t>
            </a:r>
            <a:r>
              <a:rPr lang="en-US" sz="1800" dirty="0" err="1"/>
              <a:t>fortalecer</a:t>
            </a:r>
            <a:r>
              <a:rPr lang="en-US" sz="1800" dirty="0"/>
              <a:t> la </a:t>
            </a:r>
            <a:r>
              <a:rPr lang="en-US" sz="1800" dirty="0" err="1"/>
              <a:t>infraestructura</a:t>
            </a:r>
            <a:r>
              <a:rPr lang="en-US" sz="1800" dirty="0"/>
              <a:t> y la </a:t>
            </a:r>
            <a:r>
              <a:rPr lang="en-US" sz="1800" dirty="0" err="1"/>
              <a:t>calidad</a:t>
            </a:r>
            <a:r>
              <a:rPr lang="en-US" sz="1800" dirty="0"/>
              <a:t> de la red </a:t>
            </a:r>
            <a:r>
              <a:rPr lang="en-US" sz="1800" dirty="0" err="1"/>
              <a:t>pública</a:t>
            </a:r>
            <a:r>
              <a:rPr lang="en-US" sz="1800" dirty="0"/>
              <a:t> en las zonas rurales y </a:t>
            </a:r>
            <a:r>
              <a:rPr lang="en-US" sz="1800" dirty="0" err="1"/>
              <a:t>mejorar</a:t>
            </a:r>
            <a:r>
              <a:rPr lang="en-US" sz="1800" dirty="0"/>
              <a:t> la </a:t>
            </a:r>
            <a:r>
              <a:rPr lang="en-US" sz="1800" dirty="0" err="1"/>
              <a:t>oportunidad</a:t>
            </a:r>
            <a:r>
              <a:rPr lang="en-US" sz="1800" dirty="0"/>
              <a:t> y la </a:t>
            </a:r>
            <a:r>
              <a:rPr lang="en-US" sz="1800" dirty="0" err="1"/>
              <a:t>pertinencia</a:t>
            </a:r>
            <a:r>
              <a:rPr lang="en-US" sz="1800" dirty="0"/>
              <a:t> de la </a:t>
            </a:r>
            <a:r>
              <a:rPr lang="en-US" sz="1800" dirty="0" err="1"/>
              <a:t>prestación</a:t>
            </a:r>
            <a:r>
              <a:rPr lang="en-US" sz="1800" dirty="0"/>
              <a:t> del </a:t>
            </a:r>
            <a:r>
              <a:rPr lang="en-US" sz="1800" dirty="0" err="1"/>
              <a:t>servicio</a:t>
            </a:r>
            <a:r>
              <a:rPr lang="en-US" sz="1800" dirty="0"/>
              <a:t>” (</a:t>
            </a:r>
            <a:r>
              <a:rPr lang="en-US" sz="1800" dirty="0" err="1"/>
              <a:t>Gobierno</a:t>
            </a:r>
            <a:r>
              <a:rPr lang="en-US" sz="1800" dirty="0"/>
              <a:t> </a:t>
            </a:r>
            <a:r>
              <a:rPr lang="en-US" sz="1800" dirty="0" err="1"/>
              <a:t>nacional</a:t>
            </a:r>
            <a:r>
              <a:rPr lang="en-US" sz="1800" dirty="0"/>
              <a:t> y FARC-EP, 2016, </a:t>
            </a:r>
            <a:r>
              <a:rPr lang="en-US" sz="1800" dirty="0" err="1"/>
              <a:t>págs</a:t>
            </a:r>
            <a:r>
              <a:rPr lang="en-US" sz="1800" dirty="0"/>
              <a:t>. 25, 26)” </a:t>
            </a:r>
            <a:r>
              <a:rPr lang="en-US" sz="1800" dirty="0" err="1"/>
              <a:t>fuente</a:t>
            </a:r>
            <a:r>
              <a:rPr lang="en-US" sz="1800" dirty="0"/>
              <a:t>: Plan </a:t>
            </a:r>
            <a:r>
              <a:rPr lang="en-US" sz="1800" dirty="0" err="1"/>
              <a:t>marco</a:t>
            </a:r>
            <a:r>
              <a:rPr lang="en-US" sz="1800" dirty="0"/>
              <a:t> de </a:t>
            </a:r>
            <a:r>
              <a:rPr lang="en-US" sz="1800" dirty="0" err="1"/>
              <a:t>Implementación</a:t>
            </a:r>
            <a:r>
              <a:rPr lang="en-US" sz="1800" dirty="0"/>
              <a:t> PMI, </a:t>
            </a:r>
            <a:r>
              <a:rPr lang="en-US" sz="1800" dirty="0" err="1"/>
              <a:t>pag</a:t>
            </a:r>
            <a:r>
              <a:rPr lang="en-US" sz="1800" dirty="0"/>
              <a:t>. 34.</a:t>
            </a:r>
          </a:p>
          <a:p>
            <a:endParaRPr lang="en-US" sz="1800" b="1" dirty="0"/>
          </a:p>
          <a:p>
            <a:r>
              <a:rPr lang="en-US" sz="1800" b="1" dirty="0" err="1"/>
              <a:t>Estrategia</a:t>
            </a:r>
            <a:r>
              <a:rPr lang="en-US" sz="1800" b="1" dirty="0"/>
              <a:t> de </a:t>
            </a:r>
            <a:r>
              <a:rPr lang="en-US" sz="1800" b="1" dirty="0" err="1"/>
              <a:t>atención</a:t>
            </a:r>
            <a:r>
              <a:rPr lang="en-US" sz="1800" b="1" dirty="0"/>
              <a:t> a población </a:t>
            </a:r>
            <a:r>
              <a:rPr lang="en-US" sz="1800" b="1" dirty="0" err="1"/>
              <a:t>dispersa</a:t>
            </a:r>
            <a:r>
              <a:rPr lang="en-US" sz="1800" b="1" dirty="0"/>
              <a:t>: </a:t>
            </a:r>
            <a:r>
              <a:rPr lang="en-US" sz="1800" dirty="0" err="1"/>
              <a:t>Prestación</a:t>
            </a:r>
            <a:r>
              <a:rPr lang="en-US" sz="1800" dirty="0"/>
              <a:t> de </a:t>
            </a:r>
            <a:r>
              <a:rPr lang="en-US" sz="1800" dirty="0" err="1"/>
              <a:t>servicios</a:t>
            </a:r>
            <a:r>
              <a:rPr lang="en-US" sz="1800" dirty="0"/>
              <a:t> de salud </a:t>
            </a:r>
            <a:r>
              <a:rPr lang="en-US" sz="1800" dirty="0" err="1"/>
              <a:t>adecuados</a:t>
            </a:r>
            <a:r>
              <a:rPr lang="en-US" sz="1800" dirty="0"/>
              <a:t> para los </a:t>
            </a:r>
            <a:r>
              <a:rPr lang="en-US" sz="1800" dirty="0" err="1"/>
              <a:t>ámbitos</a:t>
            </a:r>
            <a:r>
              <a:rPr lang="en-US" sz="1800" dirty="0"/>
              <a:t> rural y con población </a:t>
            </a:r>
            <a:r>
              <a:rPr lang="en-US" sz="1800" dirty="0" err="1"/>
              <a:t>dispersa</a:t>
            </a:r>
            <a:r>
              <a:rPr lang="en-US" sz="1800" dirty="0"/>
              <a:t>, </a:t>
            </a:r>
            <a:r>
              <a:rPr lang="en-US" sz="1800" dirty="0" err="1"/>
              <a:t>implementando</a:t>
            </a:r>
            <a:r>
              <a:rPr lang="en-US" sz="1800" dirty="0"/>
              <a:t> </a:t>
            </a:r>
            <a:r>
              <a:rPr lang="en-US" sz="1800" dirty="0" err="1"/>
              <a:t>innovaciones</a:t>
            </a:r>
            <a:r>
              <a:rPr lang="en-US" sz="1800" dirty="0"/>
              <a:t> en salud con </a:t>
            </a:r>
            <a:r>
              <a:rPr lang="en-US" sz="1800" dirty="0" err="1"/>
              <a:t>énfasis</a:t>
            </a:r>
            <a:r>
              <a:rPr lang="en-US" sz="1800" dirty="0"/>
              <a:t> en </a:t>
            </a:r>
            <a:r>
              <a:rPr lang="en-US" sz="1800" dirty="0" err="1"/>
              <a:t>telemedicina</a:t>
            </a:r>
            <a:r>
              <a:rPr lang="en-US" sz="1800" dirty="0"/>
              <a:t> en el </a:t>
            </a:r>
            <a:r>
              <a:rPr lang="en-US" sz="1800" dirty="0" err="1"/>
              <a:t>marco</a:t>
            </a:r>
            <a:r>
              <a:rPr lang="en-US" sz="1800" dirty="0"/>
              <a:t> de la </a:t>
            </a:r>
            <a:r>
              <a:rPr lang="en-US" sz="1800" dirty="0" err="1"/>
              <a:t>estrategia</a:t>
            </a:r>
            <a:r>
              <a:rPr lang="en-US" sz="1800" dirty="0"/>
              <a:t> de Atención Primaria en Salud (APS) y redes </a:t>
            </a:r>
            <a:r>
              <a:rPr lang="en-US" sz="1800" dirty="0" err="1"/>
              <a:t>integrales</a:t>
            </a:r>
            <a:r>
              <a:rPr lang="en-US" sz="1800" dirty="0"/>
              <a:t> para zonas </a:t>
            </a:r>
            <a:r>
              <a:rPr lang="en-US" sz="1800" dirty="0" err="1"/>
              <a:t>apartadas</a:t>
            </a:r>
            <a:r>
              <a:rPr lang="en-US" sz="1800" dirty="0"/>
              <a:t>, </a:t>
            </a:r>
            <a:r>
              <a:rPr lang="en-US" sz="1800" dirty="0" err="1"/>
              <a:t>dotando</a:t>
            </a:r>
            <a:r>
              <a:rPr lang="en-US" sz="1800" dirty="0"/>
              <a:t> la </a:t>
            </a:r>
            <a:r>
              <a:rPr lang="en-US" sz="1800" dirty="0" err="1"/>
              <a:t>infraestructura</a:t>
            </a:r>
            <a:r>
              <a:rPr lang="en-US" sz="1800" dirty="0"/>
              <a:t> de salud en zonas rurales </a:t>
            </a:r>
            <a:r>
              <a:rPr lang="en-US" sz="1800" dirty="0" err="1"/>
              <a:t>priorizadas</a:t>
            </a:r>
            <a:r>
              <a:rPr lang="en-US" sz="1800" dirty="0"/>
              <a:t> con los </a:t>
            </a:r>
            <a:r>
              <a:rPr lang="en-US" sz="1800" dirty="0" err="1"/>
              <a:t>equipos</a:t>
            </a:r>
            <a:r>
              <a:rPr lang="en-US" sz="1800" dirty="0"/>
              <a:t> y el personal </a:t>
            </a:r>
            <a:r>
              <a:rPr lang="en-US" sz="1800" dirty="0" err="1"/>
              <a:t>necesario</a:t>
            </a:r>
            <a:r>
              <a:rPr lang="en-US" sz="1800" dirty="0"/>
              <a:t>. </a:t>
            </a:r>
          </a:p>
          <a:p>
            <a:endParaRPr lang="en-US" sz="1800" dirty="0"/>
          </a:p>
          <a:p>
            <a:r>
              <a:rPr lang="en-US" sz="1800" b="1" dirty="0" err="1"/>
              <a:t>Estrategia</a:t>
            </a:r>
            <a:r>
              <a:rPr lang="en-US" sz="1800" b="1" dirty="0"/>
              <a:t> de </a:t>
            </a:r>
            <a:r>
              <a:rPr lang="en-US" sz="1800" b="1" dirty="0" err="1"/>
              <a:t>implementación</a:t>
            </a:r>
            <a:r>
              <a:rPr lang="en-US" sz="1800" b="1" dirty="0"/>
              <a:t> del </a:t>
            </a:r>
            <a:r>
              <a:rPr lang="en-US" sz="1800" b="1" dirty="0" err="1"/>
              <a:t>modelo</a:t>
            </a:r>
            <a:r>
              <a:rPr lang="en-US" sz="1800" b="1" dirty="0"/>
              <a:t> especial de salud </a:t>
            </a:r>
            <a:r>
              <a:rPr lang="en-US" sz="1800" b="1" dirty="0" err="1"/>
              <a:t>pública</a:t>
            </a:r>
            <a:r>
              <a:rPr lang="en-US" sz="1800" b="1" dirty="0"/>
              <a:t> para zonas rurales </a:t>
            </a:r>
            <a:r>
              <a:rPr lang="en-US" sz="1800" b="1" dirty="0" err="1"/>
              <a:t>dispersas</a:t>
            </a:r>
            <a:r>
              <a:rPr lang="en-US" sz="1800" b="1" dirty="0"/>
              <a:t>: </a:t>
            </a:r>
            <a:r>
              <a:rPr lang="en-US" sz="1800" dirty="0"/>
              <a:t>El </a:t>
            </a:r>
            <a:r>
              <a:rPr lang="en-US" sz="1800" dirty="0" err="1"/>
              <a:t>modelo</a:t>
            </a:r>
            <a:r>
              <a:rPr lang="en-US" sz="1800" dirty="0"/>
              <a:t> </a:t>
            </a:r>
            <a:r>
              <a:rPr lang="en-US" sz="1800" dirty="0" err="1"/>
              <a:t>tendrá</a:t>
            </a:r>
            <a:r>
              <a:rPr lang="en-US" sz="1800" dirty="0"/>
              <a:t> en </a:t>
            </a:r>
            <a:r>
              <a:rPr lang="en-US" sz="1800" dirty="0" err="1"/>
              <a:t>cuenta</a:t>
            </a:r>
            <a:r>
              <a:rPr lang="en-US" sz="1800" dirty="0"/>
              <a:t> el </a:t>
            </a:r>
            <a:r>
              <a:rPr lang="en-US" sz="1800" dirty="0" err="1"/>
              <a:t>talento</a:t>
            </a:r>
            <a:r>
              <a:rPr lang="en-US" sz="1800" dirty="0"/>
              <a:t> </a:t>
            </a:r>
            <a:r>
              <a:rPr lang="en-US" sz="1800" dirty="0" err="1"/>
              <a:t>humano</a:t>
            </a:r>
            <a:r>
              <a:rPr lang="en-US" sz="1800" dirty="0"/>
              <a:t> </a:t>
            </a:r>
            <a:r>
              <a:rPr lang="en-US" sz="1800" dirty="0" err="1"/>
              <a:t>cualificado</a:t>
            </a:r>
            <a:r>
              <a:rPr lang="en-US" sz="1800" dirty="0"/>
              <a:t> con las </a:t>
            </a:r>
            <a:r>
              <a:rPr lang="en-US" sz="1800" dirty="0" err="1"/>
              <a:t>competencias</a:t>
            </a:r>
            <a:r>
              <a:rPr lang="en-US" sz="1800" dirty="0"/>
              <a:t> </a:t>
            </a:r>
            <a:r>
              <a:rPr lang="en-US" sz="1800" dirty="0" err="1"/>
              <a:t>requeridas</a:t>
            </a:r>
            <a:r>
              <a:rPr lang="en-US" sz="1800" dirty="0"/>
              <a:t> para </a:t>
            </a:r>
            <a:r>
              <a:rPr lang="en-US" sz="1800" dirty="0" err="1"/>
              <a:t>estos</a:t>
            </a:r>
            <a:r>
              <a:rPr lang="en-US" sz="1800" dirty="0"/>
              <a:t> </a:t>
            </a:r>
            <a:r>
              <a:rPr lang="en-US" sz="1800" dirty="0" err="1"/>
              <a:t>contextos</a:t>
            </a:r>
            <a:r>
              <a:rPr lang="en-US" sz="1800" dirty="0"/>
              <a:t> y zonas, y la </a:t>
            </a:r>
            <a:r>
              <a:rPr lang="en-US" sz="1800" dirty="0" err="1"/>
              <a:t>atención</a:t>
            </a:r>
            <a:r>
              <a:rPr lang="en-US" sz="1800" dirty="0"/>
              <a:t> con </a:t>
            </a:r>
            <a:r>
              <a:rPr lang="en-US" sz="1800" dirty="0" err="1"/>
              <a:t>enfoque</a:t>
            </a:r>
            <a:r>
              <a:rPr lang="en-US" sz="1800" dirty="0"/>
              <a:t> </a:t>
            </a:r>
            <a:r>
              <a:rPr lang="en-US" sz="1800" dirty="0" err="1"/>
              <a:t>diferencial</a:t>
            </a:r>
            <a:r>
              <a:rPr lang="en-US" sz="1800" dirty="0"/>
              <a:t> y de </a:t>
            </a:r>
            <a:r>
              <a:rPr lang="en-US" sz="1800" dirty="0" err="1"/>
              <a:t>género</a:t>
            </a:r>
            <a:r>
              <a:rPr lang="en-US" sz="1800" dirty="0"/>
              <a:t> </a:t>
            </a:r>
            <a:r>
              <a:rPr lang="en-US" sz="1800" dirty="0" err="1"/>
              <a:t>conforme</a:t>
            </a:r>
            <a:r>
              <a:rPr lang="en-US" sz="1800" dirty="0"/>
              <a:t> a las </a:t>
            </a:r>
            <a:r>
              <a:rPr lang="en-US" sz="1800" dirty="0" err="1"/>
              <a:t>rutas</a:t>
            </a:r>
            <a:r>
              <a:rPr lang="en-US" sz="1800" dirty="0"/>
              <a:t> de </a:t>
            </a:r>
            <a:r>
              <a:rPr lang="en-US" sz="1800" dirty="0" err="1"/>
              <a:t>atención</a:t>
            </a:r>
            <a:r>
              <a:rPr lang="en-US" sz="1800" dirty="0"/>
              <a:t> integral en salud.</a:t>
            </a:r>
          </a:p>
        </p:txBody>
      </p:sp>
    </p:spTree>
    <p:extLst>
      <p:ext uri="{BB962C8B-B14F-4D97-AF65-F5344CB8AC3E}">
        <p14:creationId xmlns:p14="http://schemas.microsoft.com/office/powerpoint/2010/main" val="746604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Reporteros comunitarios del Bajo Cauca y Nordeste Antioqueño fortalecen sus habilidades comunicativas para contar las historias de los PDET">
            <a:extLst>
              <a:ext uri="{FF2B5EF4-FFF2-40B4-BE49-F238E27FC236}">
                <a16:creationId xmlns:a16="http://schemas.microsoft.com/office/drawing/2014/main" id="{6996B87F-8F2A-46C5-8C46-652AD8BF80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77" b="1415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C370218-4BBF-404D-8612-7620E0D9D091}"/>
              </a:ext>
            </a:extLst>
          </p:cNvPr>
          <p:cNvSpPr txBox="1"/>
          <p:nvPr/>
        </p:nvSpPr>
        <p:spPr>
          <a:xfrm>
            <a:off x="2002972" y="3752850"/>
            <a:ext cx="9706424" cy="2452687"/>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1400" dirty="0"/>
              <a:t>La construcción y el mejoramiento de la infraestructura sobre la base de un diagnóstico amplio y participativo que permita atender al mayor número de usuarios y usuarias en cada región, la dotación de equipos, incluyendo la adopción de nuevas tecnologías para mejorar la atención (ej. Telemedicina), y la disponibilidad y permanencia de personal calificado. </a:t>
            </a:r>
          </a:p>
          <a:p>
            <a:pPr marL="285750" indent="-228600">
              <a:lnSpc>
                <a:spcPct val="90000"/>
              </a:lnSpc>
              <a:spcAft>
                <a:spcPts val="600"/>
              </a:spcAft>
              <a:buFont typeface="Arial" panose="020B0604020202020204" pitchFamily="34" charset="0"/>
              <a:buChar char="•"/>
            </a:pPr>
            <a:r>
              <a:rPr lang="en-US" sz="1400" dirty="0"/>
              <a:t>La adopción de un enfoque diferencial y de género, que tenga en cuenta los requerimientos en salud para las mujeres de acuerdo a su ciclo vital, incluyendo medidas en materia de salud sexual y reproductiva, atención psicosocial y medidas especiales para mujeres gestantes y los niños y niñas, en la prevención, promoción y atención en salud.</a:t>
            </a:r>
          </a:p>
          <a:p>
            <a:pPr marL="285750" indent="-228600">
              <a:lnSpc>
                <a:spcPct val="90000"/>
              </a:lnSpc>
              <a:spcAft>
                <a:spcPts val="600"/>
              </a:spcAft>
              <a:buFont typeface="Arial" panose="020B0604020202020204" pitchFamily="34" charset="0"/>
              <a:buChar char="•"/>
            </a:pPr>
            <a:r>
              <a:rPr lang="en-US" sz="1400" dirty="0"/>
              <a:t>La creación de un modelo especial de salud pública para zonas rurales dispersas, con énfasis en la prevención, que permita brindar atención en los hogares o en los lugares de trabajo.</a:t>
            </a:r>
          </a:p>
          <a:p>
            <a:pPr marL="285750" indent="-228600">
              <a:lnSpc>
                <a:spcPct val="90000"/>
              </a:lnSpc>
              <a:spcAft>
                <a:spcPts val="600"/>
              </a:spcAft>
              <a:buFont typeface="Arial" panose="020B0604020202020204" pitchFamily="34" charset="0"/>
              <a:buChar char="•"/>
            </a:pPr>
            <a:r>
              <a:rPr lang="en-US" sz="1400" dirty="0"/>
              <a:t> Un sistema de seguimiento y evaluación permanente para garantizar la calidad y oportunidad de la atención</a:t>
            </a:r>
          </a:p>
        </p:txBody>
      </p:sp>
    </p:spTree>
    <p:extLst>
      <p:ext uri="{BB962C8B-B14F-4D97-AF65-F5344CB8AC3E}">
        <p14:creationId xmlns:p14="http://schemas.microsoft.com/office/powerpoint/2010/main" val="1323575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CC94C3-6DDE-4E1A-A28C-DB03E6EAB678}"/>
              </a:ext>
            </a:extLst>
          </p:cNvPr>
          <p:cNvSpPr>
            <a:spLocks noGrp="1"/>
          </p:cNvSpPr>
          <p:nvPr>
            <p:ph type="title"/>
          </p:nvPr>
        </p:nvSpPr>
        <p:spPr/>
        <p:txBody>
          <a:bodyPr/>
          <a:lstStyle/>
          <a:p>
            <a:r>
              <a:rPr lang="es-CO" b="1" dirty="0">
                <a:solidFill>
                  <a:srgbClr val="00B050"/>
                </a:solidFill>
              </a:rPr>
              <a:t>Muchas gracias</a:t>
            </a:r>
          </a:p>
        </p:txBody>
      </p:sp>
      <p:sp>
        <p:nvSpPr>
          <p:cNvPr id="3" name="Marcador de texto 2">
            <a:extLst>
              <a:ext uri="{FF2B5EF4-FFF2-40B4-BE49-F238E27FC236}">
                <a16:creationId xmlns:a16="http://schemas.microsoft.com/office/drawing/2014/main" id="{C4BFDD1B-76EF-4ED3-98C0-A700EC452F67}"/>
              </a:ext>
            </a:extLst>
          </p:cNvPr>
          <p:cNvSpPr>
            <a:spLocks noGrp="1"/>
          </p:cNvSpPr>
          <p:nvPr>
            <p:ph type="body" idx="1"/>
          </p:nvPr>
        </p:nvSpPr>
        <p:spPr/>
        <p:txBody>
          <a:bodyPr/>
          <a:lstStyle/>
          <a:p>
            <a:r>
              <a:rPr lang="es-CO" dirty="0"/>
              <a:t>Adriana Llano Restrepo</a:t>
            </a:r>
          </a:p>
          <a:p>
            <a:r>
              <a:rPr lang="es-CO" dirty="0"/>
              <a:t>Directora de Endomarketing y Experiencia</a:t>
            </a:r>
          </a:p>
        </p:txBody>
      </p:sp>
    </p:spTree>
    <p:extLst>
      <p:ext uri="{BB962C8B-B14F-4D97-AF65-F5344CB8AC3E}">
        <p14:creationId xmlns:p14="http://schemas.microsoft.com/office/powerpoint/2010/main" val="16823855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ítulo"/>
          <p:cNvSpPr txBox="1">
            <a:spLocks noGrp="1"/>
          </p:cNvSpPr>
          <p:nvPr>
            <p:ph type="ctrTitle"/>
          </p:nvPr>
        </p:nvSpPr>
        <p:spPr>
          <a:prstGeom prst="rect">
            <a:avLst/>
          </a:prstGeom>
        </p:spPr>
        <p:txBody>
          <a:bodyPr/>
          <a:lstStyle/>
          <a:p>
            <a:endParaRPr dirty="0"/>
          </a:p>
        </p:txBody>
      </p:sp>
      <p:sp>
        <p:nvSpPr>
          <p:cNvPr id="120" name="Cuerpo"/>
          <p:cNvSpPr txBox="1">
            <a:spLocks noGrp="1"/>
          </p:cNvSpPr>
          <p:nvPr>
            <p:ph type="subTitle" sz="quarter" idx="1"/>
          </p:nvPr>
        </p:nvSpPr>
        <p:spPr>
          <a:prstGeom prst="rect">
            <a:avLst/>
          </a:prstGeom>
        </p:spPr>
        <p:txBody>
          <a:bodyPr/>
          <a:lstStyle/>
          <a:p>
            <a:endParaRPr dirty="0"/>
          </a:p>
        </p:txBody>
      </p:sp>
      <p:pic>
        <p:nvPicPr>
          <p:cNvPr id="121" name="Mesa de trabajo 1-100.jpg" descr="Mesa de trabajo 1-100.jp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22" name="Mesa de trabajo 1.png" descr="Mesa de trabajo 1.png"/>
          <p:cNvPicPr>
            <a:picLocks noChangeAspect="1"/>
          </p:cNvPicPr>
          <p:nvPr/>
        </p:nvPicPr>
        <p:blipFill>
          <a:blip r:embed="rId3"/>
          <a:srcRect l="28089" t="40530" r="28089" b="40530"/>
          <a:stretch>
            <a:fillRect/>
          </a:stretch>
        </p:blipFill>
        <p:spPr>
          <a:xfrm>
            <a:off x="3424684" y="2779613"/>
            <a:ext cx="5342633" cy="1298774"/>
          </a:xfrm>
          <a:prstGeom prst="rect">
            <a:avLst/>
          </a:prstGeom>
          <a:ln w="12700">
            <a:miter lim="400000"/>
          </a:ln>
        </p:spPr>
      </p:pic>
      <p:pic>
        <p:nvPicPr>
          <p:cNvPr id="123" name="Imagen" descr="Imagen"/>
          <p:cNvPicPr>
            <a:picLocks noChangeAspect="1"/>
          </p:cNvPicPr>
          <p:nvPr/>
        </p:nvPicPr>
        <p:blipFill>
          <a:blip r:embed="rId4"/>
          <a:stretch>
            <a:fillRect/>
          </a:stretch>
        </p:blipFill>
        <p:spPr>
          <a:xfrm>
            <a:off x="4293197" y="5916844"/>
            <a:ext cx="3732607" cy="521599"/>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illo 1"/>
          <p:cNvSpPr/>
          <p:nvPr/>
        </p:nvSpPr>
        <p:spPr>
          <a:xfrm>
            <a:off x="5934114" y="97074"/>
            <a:ext cx="5811072" cy="5675929"/>
          </a:xfrm>
          <a:prstGeom prst="donut">
            <a:avLst>
              <a:gd name="adj" fmla="val 483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3" name="Rectángulo 2"/>
          <p:cNvSpPr/>
          <p:nvPr/>
        </p:nvSpPr>
        <p:spPr>
          <a:xfrm>
            <a:off x="6900863" y="1400175"/>
            <a:ext cx="4288241" cy="3200876"/>
          </a:xfrm>
          <a:prstGeom prst="rect">
            <a:avLst/>
          </a:prstGeom>
        </p:spPr>
        <p:txBody>
          <a:bodyPr wrap="square">
            <a:spAutoFit/>
          </a:bodyPr>
          <a:lstStyle/>
          <a:p>
            <a:r>
              <a:rPr lang="es-MX" b="1" dirty="0">
                <a:latin typeface="+mj-lt"/>
                <a:ea typeface="Tahoma" panose="020B0604030504040204" pitchFamily="34" charset="0"/>
                <a:cs typeface="Tahoma" panose="020B0604030504040204" pitchFamily="34" charset="0"/>
              </a:rPr>
              <a:t>2. Fortalecimiento en Pedagogía Comunitaria con enfoque de Formación de Formadores (3 sesiones de 2 horas c/u)</a:t>
            </a:r>
          </a:p>
          <a:p>
            <a:pPr lvl="0"/>
            <a:endParaRPr lang="es-ES" sz="800" dirty="0">
              <a:latin typeface="+mj-lt"/>
              <a:ea typeface="Tahoma" panose="020B0604030504040204" pitchFamily="34" charset="0"/>
              <a:cs typeface="Tahoma" panose="020B0604030504040204" pitchFamily="34" charset="0"/>
            </a:endParaRPr>
          </a:p>
          <a:p>
            <a:pPr lvl="0"/>
            <a:r>
              <a:rPr lang="es-ES" b="1" u="sng" dirty="0">
                <a:latin typeface="+mj-lt"/>
                <a:ea typeface="Tahoma" panose="020B0604030504040204" pitchFamily="34" charset="0"/>
                <a:cs typeface="Tahoma" panose="020B0604030504040204" pitchFamily="34" charset="0"/>
              </a:rPr>
              <a:t>Acciones:</a:t>
            </a:r>
          </a:p>
          <a:p>
            <a:pPr lvl="0"/>
            <a:endParaRPr lang="es-ES" b="1" u="sng" dirty="0">
              <a:latin typeface="+mj-lt"/>
              <a:ea typeface="Tahoma" panose="020B0604030504040204" pitchFamily="34" charset="0"/>
              <a:cs typeface="Tahoma" panose="020B0604030504040204" pitchFamily="34" charset="0"/>
            </a:endParaRPr>
          </a:p>
          <a:p>
            <a:pPr marL="285750" lvl="0" indent="-285750">
              <a:buFont typeface="Wingdings" panose="05000000000000000000" pitchFamily="2" charset="2"/>
              <a:buChar char="Ø"/>
            </a:pPr>
            <a:r>
              <a:rPr lang="es-ES" sz="1600" dirty="0">
                <a:latin typeface="+mj-lt"/>
                <a:ea typeface="Tahoma" panose="020B0604030504040204" pitchFamily="34" charset="0"/>
                <a:cs typeface="Tahoma" panose="020B0604030504040204" pitchFamily="34" charset="0"/>
              </a:rPr>
              <a:t>Definición de los temas formación con base en la caracterización</a:t>
            </a:r>
          </a:p>
          <a:p>
            <a:pPr marL="285750" lvl="0" indent="-285750">
              <a:buFont typeface="Wingdings" panose="05000000000000000000" pitchFamily="2" charset="2"/>
              <a:buChar char="Ø"/>
            </a:pPr>
            <a:r>
              <a:rPr lang="es-ES" sz="1600" dirty="0">
                <a:latin typeface="+mj-lt"/>
                <a:ea typeface="Tahoma" panose="020B0604030504040204" pitchFamily="34" charset="0"/>
                <a:cs typeface="Tahoma" panose="020B0604030504040204" pitchFamily="34" charset="0"/>
              </a:rPr>
              <a:t>Formación como formadores</a:t>
            </a:r>
          </a:p>
          <a:p>
            <a:pPr lvl="0"/>
            <a:endParaRPr lang="es-MX" sz="800" dirty="0">
              <a:latin typeface="+mj-lt"/>
              <a:ea typeface="Tahoma" panose="020B0604030504040204" pitchFamily="34" charset="0"/>
              <a:cs typeface="Tahoma" panose="020B0604030504040204" pitchFamily="34" charset="0"/>
            </a:endParaRPr>
          </a:p>
          <a:p>
            <a:pPr lvl="0"/>
            <a:endParaRPr lang="es-ES" sz="1600" dirty="0">
              <a:latin typeface="+mj-lt"/>
              <a:ea typeface="Tahoma" panose="020B0604030504040204" pitchFamily="34" charset="0"/>
              <a:cs typeface="Tahoma" panose="020B0604030504040204" pitchFamily="34" charset="0"/>
            </a:endParaRPr>
          </a:p>
          <a:p>
            <a:pPr lvl="0"/>
            <a:r>
              <a:rPr lang="es-ES" sz="1600" b="1" dirty="0">
                <a:latin typeface="+mj-lt"/>
                <a:ea typeface="Tahoma" panose="020B0604030504040204" pitchFamily="34" charset="0"/>
                <a:cs typeface="Tahoma" panose="020B0604030504040204" pitchFamily="34" charset="0"/>
              </a:rPr>
              <a:t>Lideran Nagot Ferreira y Martha Cecilia Jiménez /COOSALUD</a:t>
            </a:r>
          </a:p>
        </p:txBody>
      </p:sp>
      <p:pic>
        <p:nvPicPr>
          <p:cNvPr id="6" name="Imagen 5">
            <a:extLst>
              <a:ext uri="{FF2B5EF4-FFF2-40B4-BE49-F238E27FC236}">
                <a16:creationId xmlns:a16="http://schemas.microsoft.com/office/drawing/2014/main" id="{933B3725-A3D1-2144-A469-C7BD08F23AAC}"/>
              </a:ext>
            </a:extLst>
          </p:cNvPr>
          <p:cNvPicPr>
            <a:picLocks noChangeAspect="1"/>
          </p:cNvPicPr>
          <p:nvPr/>
        </p:nvPicPr>
        <p:blipFill>
          <a:blip r:embed="rId3"/>
          <a:stretch>
            <a:fillRect/>
          </a:stretch>
        </p:blipFill>
        <p:spPr>
          <a:xfrm>
            <a:off x="1169425" y="933384"/>
            <a:ext cx="3885892" cy="4839619"/>
          </a:xfrm>
          <a:prstGeom prst="rect">
            <a:avLst/>
          </a:prstGeom>
        </p:spPr>
      </p:pic>
    </p:spTree>
    <p:extLst>
      <p:ext uri="{BB962C8B-B14F-4D97-AF65-F5344CB8AC3E}">
        <p14:creationId xmlns:p14="http://schemas.microsoft.com/office/powerpoint/2010/main" val="2209236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illo 1"/>
          <p:cNvSpPr/>
          <p:nvPr/>
        </p:nvSpPr>
        <p:spPr>
          <a:xfrm>
            <a:off x="5934114" y="97074"/>
            <a:ext cx="5967154" cy="5966101"/>
          </a:xfrm>
          <a:prstGeom prst="donut">
            <a:avLst>
              <a:gd name="adj" fmla="val 483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3" name="Rectángulo 2"/>
          <p:cNvSpPr/>
          <p:nvPr/>
        </p:nvSpPr>
        <p:spPr>
          <a:xfrm>
            <a:off x="6879102" y="1463040"/>
            <a:ext cx="4120324" cy="3046988"/>
          </a:xfrm>
          <a:prstGeom prst="rect">
            <a:avLst/>
          </a:prstGeom>
        </p:spPr>
        <p:txBody>
          <a:bodyPr wrap="square">
            <a:spAutoFit/>
          </a:bodyPr>
          <a:lstStyle/>
          <a:p>
            <a:pPr lvl="0"/>
            <a:r>
              <a:rPr lang="es-MX" b="1" dirty="0">
                <a:latin typeface="+mj-lt"/>
                <a:ea typeface="Tahoma" panose="020B0604030504040204" pitchFamily="34" charset="0"/>
                <a:cs typeface="Tahoma" panose="020B0604030504040204" pitchFamily="34" charset="0"/>
              </a:rPr>
              <a:t>3. Fortalecimiento en Comunicación para el Impacto del  comportamiento (2 sesiones de 2 horas c/u)</a:t>
            </a:r>
          </a:p>
          <a:p>
            <a:pPr lvl="0"/>
            <a:endParaRPr lang="es-ES" sz="800" dirty="0">
              <a:latin typeface="+mj-lt"/>
              <a:ea typeface="Tahoma" panose="020B0604030504040204" pitchFamily="34" charset="0"/>
              <a:cs typeface="Tahoma" panose="020B0604030504040204" pitchFamily="34" charset="0"/>
            </a:endParaRPr>
          </a:p>
          <a:p>
            <a:pPr lvl="0"/>
            <a:r>
              <a:rPr lang="es-ES" b="1" u="sng" dirty="0">
                <a:latin typeface="+mj-lt"/>
                <a:ea typeface="Tahoma" panose="020B0604030504040204" pitchFamily="34" charset="0"/>
                <a:cs typeface="Tahoma" panose="020B0604030504040204" pitchFamily="34" charset="0"/>
              </a:rPr>
              <a:t>Acciones:</a:t>
            </a:r>
            <a:endParaRPr lang="es-MX" b="1" u="sng" dirty="0">
              <a:latin typeface="+mj-lt"/>
              <a:ea typeface="Tahoma" panose="020B0604030504040204" pitchFamily="34" charset="0"/>
              <a:cs typeface="Tahoma" panose="020B0604030504040204" pitchFamily="34" charset="0"/>
            </a:endParaRPr>
          </a:p>
          <a:p>
            <a:pPr lvl="0" algn="just"/>
            <a:endParaRPr lang="es-CO" sz="1600" b="1" u="sng" dirty="0">
              <a:latin typeface="+mj-lt"/>
              <a:ea typeface="Tahoma" panose="020B0604030504040204" pitchFamily="34" charset="0"/>
              <a:cs typeface="Tahoma" panose="020B0604030504040204" pitchFamily="34" charset="0"/>
            </a:endParaRPr>
          </a:p>
          <a:p>
            <a:pPr marL="285750" lvl="0" indent="-285750" algn="just">
              <a:buFont typeface="Wingdings" panose="05000000000000000000" pitchFamily="2" charset="2"/>
              <a:buChar char="Ø"/>
            </a:pPr>
            <a:r>
              <a:rPr lang="es-CO" sz="1600" dirty="0">
                <a:latin typeface="+mj-lt"/>
                <a:ea typeface="Tahoma" panose="020B0604030504040204" pitchFamily="34" charset="0"/>
                <a:cs typeface="Tahoma" panose="020B0604030504040204" pitchFamily="34" charset="0"/>
              </a:rPr>
              <a:t>La Comunicación y su papel transformador.</a:t>
            </a:r>
          </a:p>
          <a:p>
            <a:pPr marL="285750" lvl="0" indent="-285750" algn="just">
              <a:buFont typeface="Wingdings" panose="05000000000000000000" pitchFamily="2" charset="2"/>
              <a:buChar char="Ø"/>
            </a:pPr>
            <a:r>
              <a:rPr lang="es-CO" sz="1600" dirty="0">
                <a:latin typeface="+mj-lt"/>
                <a:ea typeface="Tahoma" panose="020B0604030504040204" pitchFamily="34" charset="0"/>
                <a:cs typeface="Tahoma" panose="020B0604030504040204" pitchFamily="34" charset="0"/>
              </a:rPr>
              <a:t>Construcción de Mensajes</a:t>
            </a:r>
          </a:p>
          <a:p>
            <a:pPr marL="285750" lvl="0" indent="-285750" algn="just">
              <a:buFont typeface="Wingdings" panose="05000000000000000000" pitchFamily="2" charset="2"/>
              <a:buChar char="Ø"/>
            </a:pPr>
            <a:r>
              <a:rPr lang="es-CO" sz="1600" dirty="0">
                <a:latin typeface="+mj-lt"/>
                <a:ea typeface="Tahoma" panose="020B0604030504040204" pitchFamily="34" charset="0"/>
                <a:cs typeface="Tahoma" panose="020B0604030504040204" pitchFamily="34" charset="0"/>
              </a:rPr>
              <a:t>Uso de canales</a:t>
            </a:r>
          </a:p>
          <a:p>
            <a:pPr marL="285750" lvl="0" indent="-285750" algn="just">
              <a:buFont typeface="Wingdings" panose="05000000000000000000" pitchFamily="2" charset="2"/>
              <a:buChar char="Ø"/>
            </a:pPr>
            <a:endParaRPr lang="es-CO" sz="1600" dirty="0">
              <a:latin typeface="+mj-lt"/>
              <a:ea typeface="Tahoma" panose="020B0604030504040204" pitchFamily="34" charset="0"/>
              <a:cs typeface="Tahoma" panose="020B0604030504040204" pitchFamily="34" charset="0"/>
            </a:endParaRPr>
          </a:p>
          <a:p>
            <a:pPr lvl="0" algn="just"/>
            <a:r>
              <a:rPr lang="es-CO" sz="1600" b="1" dirty="0">
                <a:latin typeface="+mj-lt"/>
                <a:ea typeface="Tahoma" panose="020B0604030504040204" pitchFamily="34" charset="0"/>
                <a:cs typeface="Tahoma" panose="020B0604030504040204" pitchFamily="34" charset="0"/>
              </a:rPr>
              <a:t>Lideran Daniel González y Adriana Llano Restrepo /COOSALUD</a:t>
            </a:r>
            <a:endParaRPr lang="es-ES" sz="1600" b="1" dirty="0">
              <a:latin typeface="+mj-lt"/>
              <a:ea typeface="Tahoma" panose="020B0604030504040204" pitchFamily="34" charset="0"/>
              <a:cs typeface="Tahoma" panose="020B0604030504040204" pitchFamily="34" charset="0"/>
            </a:endParaRPr>
          </a:p>
        </p:txBody>
      </p:sp>
      <p:pic>
        <p:nvPicPr>
          <p:cNvPr id="6" name="Imagen 5">
            <a:extLst>
              <a:ext uri="{FF2B5EF4-FFF2-40B4-BE49-F238E27FC236}">
                <a16:creationId xmlns:a16="http://schemas.microsoft.com/office/drawing/2014/main" id="{933B3725-A3D1-2144-A469-C7BD08F23AAC}"/>
              </a:ext>
            </a:extLst>
          </p:cNvPr>
          <p:cNvPicPr>
            <a:picLocks noChangeAspect="1"/>
          </p:cNvPicPr>
          <p:nvPr/>
        </p:nvPicPr>
        <p:blipFill>
          <a:blip r:embed="rId3"/>
          <a:stretch>
            <a:fillRect/>
          </a:stretch>
        </p:blipFill>
        <p:spPr>
          <a:xfrm>
            <a:off x="1192574" y="681504"/>
            <a:ext cx="3885892" cy="4839619"/>
          </a:xfrm>
          <a:prstGeom prst="rect">
            <a:avLst/>
          </a:prstGeom>
        </p:spPr>
      </p:pic>
    </p:spTree>
    <p:extLst>
      <p:ext uri="{BB962C8B-B14F-4D97-AF65-F5344CB8AC3E}">
        <p14:creationId xmlns:p14="http://schemas.microsoft.com/office/powerpoint/2010/main" val="80842590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4678</TotalTime>
  <Words>5769</Words>
  <Application>Microsoft Office PowerPoint</Application>
  <PresentationFormat>Panorámica</PresentationFormat>
  <Paragraphs>464</Paragraphs>
  <Slides>76</Slides>
  <Notes>6</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76</vt:i4>
      </vt:variant>
    </vt:vector>
  </HeadingPairs>
  <TitlesOfParts>
    <vt:vector size="86" baseType="lpstr">
      <vt:lpstr>Arial</vt:lpstr>
      <vt:lpstr>Arial Narrow</vt:lpstr>
      <vt:lpstr>Calibri</vt:lpstr>
      <vt:lpstr>Calibri Light</vt:lpstr>
      <vt:lpstr>Corbel Light</vt:lpstr>
      <vt:lpstr>Rockwell</vt:lpstr>
      <vt:lpstr>Tahoma</vt:lpstr>
      <vt:lpstr>Wingdings</vt:lpstr>
      <vt:lpstr>Work Sans SemiBold</vt:lpstr>
      <vt:lpstr>Tema de Office</vt:lpstr>
      <vt:lpstr>Presentación de PowerPoint</vt:lpstr>
      <vt:lpstr>De qué va la cosa en COOSALUD con la Participación Social en Salud y con el Fortalecimiento de la Cultura de la Seguridad Social en Salud  2022</vt:lpstr>
      <vt:lpstr>Presentación de PowerPoint</vt:lpstr>
      <vt:lpstr>LA PARTICIPACIÓN le aporta a la meta de MEJOR EXPERIENCIA</vt:lpstr>
      <vt:lpstr>1. Gestión de las ASODEUS</vt:lpstr>
      <vt:lpstr>Presentación de PowerPoint</vt:lpstr>
      <vt:lpstr>Presentación de PowerPoint</vt:lpstr>
      <vt:lpstr>Presentación de PowerPoint</vt:lpstr>
      <vt:lpstr>Presentación de PowerPoint</vt:lpstr>
      <vt:lpstr>Presentación de PowerPoint</vt:lpstr>
      <vt:lpstr>2. Despliegue de la Resolución 2063 de 2017</vt:lpstr>
      <vt:lpstr>Objetivos de la Política de Participación Social en Salud (Resolución 2063 de 2017)</vt:lpstr>
      <vt:lpstr>RUTA DE FORMULACIÓN DE LA POLÍTICA DE PARTICIPACIÓN SOCIAL EN SALUD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Resolución 2063 de 2017</vt:lpstr>
      <vt:lpstr>Presentación de PowerPoint</vt:lpstr>
      <vt:lpstr>   RELACIÓN ENTRE LOS EJES  Los ejes están interrelacionados así:  El eje 1 genera condiciones institucionales  El eje 2 genera condiciones ciudadanas El eje 3 modifica la mentalidad sobre el derecho a la salud como bien público. El eje 4 genera posibilidades de acción y control sobre la gestión. El eje 5 eje es la materialización de la participación con decisión.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FORTALECIMIENTO INSTITUCIONAL</vt:lpstr>
      <vt:lpstr>EMPODERAMIENTO</vt:lpstr>
      <vt:lpstr>CULTURA DE LA SALUD</vt:lpstr>
      <vt:lpstr>CONTROL SOCIAL</vt:lpstr>
      <vt:lpstr>DECISIÓN</vt:lpstr>
      <vt:lpstr>3. Fortalecimiento de la Cultura de la Seguridad Social</vt:lpstr>
      <vt:lpstr>Qué es la cultura </vt:lpstr>
      <vt:lpstr>Objetivos del Plan de la Cultura de la Seguridad Social 2019-2029</vt:lpstr>
      <vt:lpstr>Presentación de PowerPoint</vt:lpstr>
      <vt:lpstr>Dimensiones del Plan de la Cultura de la Seguridad Social 2019-2029</vt:lpstr>
      <vt:lpstr>DIMENSIÓN #1: a cargo de la entidad rectora</vt:lpstr>
      <vt:lpstr>Presentación de PowerPoint</vt:lpstr>
      <vt:lpstr>DIMENSIONES #2, #3 y #4: a cargo de las EAPB</vt:lpstr>
      <vt:lpstr>Presentación de PowerPoint</vt:lpstr>
      <vt:lpstr>Presentación de PowerPoint</vt:lpstr>
      <vt:lpstr>Presentación de PowerPoint</vt:lpstr>
      <vt:lpstr>Presentación de PowerPoint</vt:lpstr>
      <vt:lpstr>Antecedentes de la Cultura de la Seguridad Social en Colombia</vt:lpstr>
      <vt:lpstr>Presentación de PowerPoint</vt:lpstr>
      <vt:lpstr>Cultura de la Seguridad Social</vt:lpstr>
      <vt:lpstr>Presentación de PowerPoint</vt:lpstr>
      <vt:lpstr>4. PDET: Planes de Desarrollo con Enfoque Territorial</vt:lpstr>
      <vt:lpstr>Presentación de PowerPoint</vt:lpstr>
      <vt:lpstr>Presentación de PowerPoint</vt:lpstr>
      <vt:lpstr>Presentación de PowerPoint</vt:lpstr>
      <vt:lpstr>Presentación de PowerPoint</vt:lpstr>
      <vt:lpstr>Pilares de los Programas de Desarrollo con Enfoque Territorial-PDET</vt:lpstr>
      <vt:lpstr>Presentación de PowerPoint</vt:lpstr>
      <vt:lpstr>Presentación de PowerPoint</vt:lpstr>
      <vt:lpstr>Presentación de PowerPoint</vt:lpstr>
      <vt:lpstr>Muchas gracias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Adriana Llano Restrepo</dc:creator>
  <cp:lastModifiedBy>Adriana Llano Restrepo</cp:lastModifiedBy>
  <cp:revision>157</cp:revision>
  <dcterms:created xsi:type="dcterms:W3CDTF">2019-04-03T15:35:52Z</dcterms:created>
  <dcterms:modified xsi:type="dcterms:W3CDTF">2022-03-02T15:14:28Z</dcterms:modified>
</cp:coreProperties>
</file>